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  <p:sldMasterId id="2147483720" r:id="rId2"/>
    <p:sldMasterId id="2147483732" r:id="rId3"/>
    <p:sldMasterId id="2147483744" r:id="rId4"/>
    <p:sldMasterId id="2147483756" r:id="rId5"/>
  </p:sldMasterIdLst>
  <p:notesMasterIdLst>
    <p:notesMasterId r:id="rId68"/>
  </p:notesMasterIdLst>
  <p:handoutMasterIdLst>
    <p:handoutMasterId r:id="rId69"/>
  </p:handoutMasterIdLst>
  <p:sldIdLst>
    <p:sldId id="831" r:id="rId6"/>
    <p:sldId id="625" r:id="rId7"/>
    <p:sldId id="852" r:id="rId8"/>
    <p:sldId id="853" r:id="rId9"/>
    <p:sldId id="613" r:id="rId10"/>
    <p:sldId id="560" r:id="rId11"/>
    <p:sldId id="835" r:id="rId12"/>
    <p:sldId id="854" r:id="rId13"/>
    <p:sldId id="615" r:id="rId14"/>
    <p:sldId id="855" r:id="rId15"/>
    <p:sldId id="465" r:id="rId16"/>
    <p:sldId id="844" r:id="rId17"/>
    <p:sldId id="466" r:id="rId18"/>
    <p:sldId id="525" r:id="rId19"/>
    <p:sldId id="526" r:id="rId20"/>
    <p:sldId id="529" r:id="rId21"/>
    <p:sldId id="856" r:id="rId22"/>
    <p:sldId id="857" r:id="rId23"/>
    <p:sldId id="845" r:id="rId24"/>
    <p:sldId id="861" r:id="rId25"/>
    <p:sldId id="593" r:id="rId26"/>
    <p:sldId id="847" r:id="rId27"/>
    <p:sldId id="862" r:id="rId28"/>
    <p:sldId id="833" r:id="rId29"/>
    <p:sldId id="863" r:id="rId30"/>
    <p:sldId id="865" r:id="rId31"/>
    <p:sldId id="866" r:id="rId32"/>
    <p:sldId id="864" r:id="rId33"/>
    <p:sldId id="834" r:id="rId34"/>
    <p:sldId id="462" r:id="rId35"/>
    <p:sldId id="555" r:id="rId36"/>
    <p:sldId id="556" r:id="rId37"/>
    <p:sldId id="557" r:id="rId38"/>
    <p:sldId id="558" r:id="rId39"/>
    <p:sldId id="559" r:id="rId40"/>
    <p:sldId id="431" r:id="rId41"/>
    <p:sldId id="617" r:id="rId42"/>
    <p:sldId id="836" r:id="rId43"/>
    <p:sldId id="837" r:id="rId44"/>
    <p:sldId id="616" r:id="rId45"/>
    <p:sldId id="838" r:id="rId46"/>
    <p:sldId id="839" r:id="rId47"/>
    <p:sldId id="618" r:id="rId48"/>
    <p:sldId id="840" r:id="rId49"/>
    <p:sldId id="841" r:id="rId50"/>
    <p:sldId id="842" r:id="rId51"/>
    <p:sldId id="843" r:id="rId52"/>
    <p:sldId id="860" r:id="rId53"/>
    <p:sldId id="629" r:id="rId54"/>
    <p:sldId id="848" r:id="rId55"/>
    <p:sldId id="592" r:id="rId56"/>
    <p:sldId id="612" r:id="rId57"/>
    <p:sldId id="594" r:id="rId58"/>
    <p:sldId id="849" r:id="rId59"/>
    <p:sldId id="597" r:id="rId60"/>
    <p:sldId id="850" r:id="rId61"/>
    <p:sldId id="606" r:id="rId62"/>
    <p:sldId id="620" r:id="rId63"/>
    <p:sldId id="622" r:id="rId64"/>
    <p:sldId id="623" r:id="rId65"/>
    <p:sldId id="604" r:id="rId66"/>
    <p:sldId id="605" r:id="rId6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66"/>
    <p:restoredTop sz="94640"/>
  </p:normalViewPr>
  <p:slideViewPr>
    <p:cSldViewPr snapToGrid="0">
      <p:cViewPr varScale="1">
        <p:scale>
          <a:sx n="211" d="100"/>
          <a:sy n="211" d="100"/>
        </p:scale>
        <p:origin x="37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" Type="http://schemas.openxmlformats.org/officeDocument/2006/relationships/slide" Target="slides/slide2.xml"/><Relationship Id="rId7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endParaRPr lang="en-US"/>
          </a:p>
        </p:txBody>
      </p:sp>
      <p:sp>
        <p:nvSpPr>
          <p:cNvPr id="4485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4" rIns="91427" bIns="45714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endParaRPr lang="en-US"/>
          </a:p>
        </p:txBody>
      </p:sp>
      <p:sp>
        <p:nvSpPr>
          <p:cNvPr id="4485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4" rIns="91427" bIns="45714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endParaRPr lang="en-US"/>
          </a:p>
        </p:txBody>
      </p:sp>
      <p:sp>
        <p:nvSpPr>
          <p:cNvPr id="4485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4" rIns="91427" bIns="45714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01ADBB67-2BD3-B641-A094-A1011A6CB76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999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27" tIns="45714" rIns="91427" bIns="45714" numCol="1" anchor="ctr" anchorCtr="0" compatLnSpc="1">
            <a:prstTxWarp prst="textNoShape">
              <a:avLst/>
            </a:prstTxWarp>
          </a:bodyPr>
          <a:lstStyle>
            <a:lvl1pPr>
              <a:defRPr sz="1300"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27" tIns="45714" rIns="91427" bIns="45714" numCol="1" anchor="ctr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343400"/>
            <a:ext cx="5032375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27" tIns="45714" rIns="91427" bIns="4571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27" tIns="45714" rIns="91427" bIns="45714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27" tIns="45714" rIns="91427" bIns="45714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Times New Roman" charset="0"/>
              </a:defRPr>
            </a:lvl1pPr>
          </a:lstStyle>
          <a:p>
            <a:fld id="{50F0B7CA-FB7A-CF4E-86AD-7AE8785853F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8675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1A04BD-99DE-7C45-9A80-2576E755D883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818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0A780C-4E0D-5A45-8346-84F9373DA887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12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1A04BD-99DE-7C45-9A80-2576E755D883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6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AE70873-0252-9A42-90D3-16750B51DD9F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518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4274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914274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91427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C13510C-97D8-5E40-9B7D-27F00CB26308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274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846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4274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914274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91427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C13510C-97D8-5E40-9B7D-27F00CB26308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274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266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1A04BD-99DE-7C45-9A80-2576E755D883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6622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1A04BD-99DE-7C45-9A80-2576E755D883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7732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508F8D-DA0E-D948-910F-27E984CDC494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206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1059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0F0B7CA-FB7A-CF4E-86AD-7AE8785853FE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290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508F8D-DA0E-D948-910F-27E984CDC494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4007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0F0B7CA-FB7A-CF4E-86AD-7AE8785853FE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5082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0F0B7CA-FB7A-CF4E-86AD-7AE8785853FE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4870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B9CBD24-F780-8243-8198-A91E7C40549F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043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B9CBD24-F780-8243-8198-A91E7C40549F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1751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1A04BD-99DE-7C45-9A80-2576E755D883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7191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508F8D-DA0E-D948-910F-27E984CDC494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058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1A04BD-99DE-7C45-9A80-2576E755D883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7394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508F8D-DA0E-D948-910F-27E984CDC494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212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508F8D-DA0E-D948-910F-27E984CDC494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084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D644A-216D-1D4D-9495-A0E0C3A4F6F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508F8D-DA0E-D948-910F-27E984CDC494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5186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D644A-216D-1D4D-9495-A0E0C3A4F6F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521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FF3248A-FA83-BA43-9ACA-F58D36C27F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D644A-216D-1D4D-9495-A0E0C3A4F6F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3249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D25AF9-E343-324A-BC76-5786F53FA4DB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D644A-216D-1D4D-9495-A0E0C3A4F6F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387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4E1C0C2-E0BA-AF4E-92C2-CC32A940A7D0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D644A-216D-1D4D-9495-A0E0C3A4F6F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6394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D644A-216D-1D4D-9495-A0E0C3A4F6F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932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D644A-216D-1D4D-9495-A0E0C3A4F6F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4602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AFD073A-5E1C-124E-A86F-7CB503BE69CE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508F8D-DA0E-D948-910F-27E984CDC494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9040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EED135A-F8AE-8B4F-B053-AD60F497105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0F0B7CA-FB7A-CF4E-86AD-7AE8785853FE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67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0F0B7CA-FB7A-CF4E-86AD-7AE8785853FE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9205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0F0B7CA-FB7A-CF4E-86AD-7AE8785853FE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835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4F3976-7EAF-B64D-93D9-AB9F035CF2AB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82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279299" indent="-36829963" defTabSz="864348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4933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898672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4800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79734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marL="0" marR="0" lvl="0" indent="0" algn="r" defTabSz="8643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4CDC38E-A41D-C844-91CB-0EC4B475DB7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ＭＳ Ｐゴシック" charset="0"/>
              </a:rPr>
              <a:pPr marL="0" marR="0" lvl="0" indent="0" algn="r" defTabSz="86434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ＭＳ Ｐゴシック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1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jpeg"/><Relationship Id="rId4" Type="http://schemas.openxmlformats.org/officeDocument/2006/relationships/hyperlink" Target="http://www.db-book.com/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jpeg"/><Relationship Id="rId4" Type="http://schemas.openxmlformats.org/officeDocument/2006/relationships/hyperlink" Target="http://www.db-book.com/" TargetMode="Externa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5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jpeg"/><Relationship Id="rId4" Type="http://schemas.openxmlformats.org/officeDocument/2006/relationships/hyperlink" Target="http://www.db-book.com/" TargetMode="Externa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/>
          <p:cNvSpPr>
            <a:spLocks/>
          </p:cNvSpPr>
          <p:nvPr/>
        </p:nvSpPr>
        <p:spPr bwMode="gray">
          <a:xfrm>
            <a:off x="690563" y="3340100"/>
            <a:ext cx="7653337" cy="485775"/>
          </a:xfrm>
          <a:custGeom>
            <a:avLst/>
            <a:gdLst/>
            <a:ahLst/>
            <a:cxnLst>
              <a:cxn ang="0">
                <a:pos x="163" y="200"/>
              </a:cxn>
              <a:cxn ang="0">
                <a:pos x="4128" y="200"/>
              </a:cxn>
              <a:cxn ang="0">
                <a:pos x="4128" y="429"/>
              </a:cxn>
              <a:cxn ang="0">
                <a:pos x="0" y="441"/>
              </a:cxn>
              <a:cxn ang="0">
                <a:pos x="163" y="200"/>
              </a:cxn>
            </a:cxnLst>
            <a:rect l="0" t="0" r="r" b="b"/>
            <a:pathLst>
              <a:path w="4128" h="479">
                <a:moveTo>
                  <a:pt x="163" y="200"/>
                </a:moveTo>
                <a:cubicBezTo>
                  <a:pt x="163" y="200"/>
                  <a:pt x="2054" y="0"/>
                  <a:pt x="4128" y="200"/>
                </a:cubicBezTo>
                <a:cubicBezTo>
                  <a:pt x="4128" y="200"/>
                  <a:pt x="4128" y="314"/>
                  <a:pt x="4128" y="429"/>
                </a:cubicBezTo>
                <a:cubicBezTo>
                  <a:pt x="2371" y="200"/>
                  <a:pt x="688" y="479"/>
                  <a:pt x="0" y="441"/>
                </a:cubicBezTo>
                <a:lnTo>
                  <a:pt x="163" y="200"/>
                </a:lnTo>
                <a:close/>
              </a:path>
            </a:pathLst>
          </a:custGeom>
          <a:solidFill>
            <a:schemeClr val="hlink">
              <a:alpha val="50000"/>
            </a:scheme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598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598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50000"/>
              </a:spcBef>
              <a:defRPr sz="1400">
                <a:solidFill>
                  <a:srgbClr val="578963"/>
                </a:solidFill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fld id="{7AEFC283-B329-4741-978A-9A156A72F6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91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F8F8C1-2A1B-FA4C-BB82-3E63ADD54DB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102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6863" y="190500"/>
            <a:ext cx="2024062" cy="58007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190500"/>
            <a:ext cx="5922963" cy="58007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195CA2-6484-6049-8A61-E1099D36F86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399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/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A6B9715B-3A11-2C48-B19C-30C7BEB717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76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BF394F-57AC-C945-98D2-A636F93979D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836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3"/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5" name="Chevron 4"/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7728A6-4FEE-9A43-B57A-F2241816A4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90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ABC88D-6A69-E848-9501-D0E315AF96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54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8DEF31-968E-1C44-BE37-10FB9B3436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965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0B2C38-2D33-3948-8ED5-14168988A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60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CAB2DD-7416-7E45-AAD9-6B88B3CF25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5052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A7A51D-3ED7-5347-9D4B-9406F17E59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358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D9EAE89-36B5-BC45-B277-BCD622CA529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009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Right Triangle 6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8"/>
          <p:cNvSpPr/>
          <p:nvPr/>
        </p:nvSpPr>
        <p:spPr>
          <a:xfrm>
            <a:off x="8664575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10" name="Chevron 9"/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hangingPunct="1"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3945AA8A-0341-1D41-A870-A17D065D4BD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257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7E0CB2-6DB5-FF4A-AD3C-2CED91CF47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9654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36C481-3D7C-D14C-8D96-70DEA20421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8473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Rectangle 2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Clip" r:id="rId3" imgW="0" imgH="0" progId="">
                  <p:embed/>
                </p:oleObj>
              </mc:Choice>
              <mc:Fallback>
                <p:oleObj name="Clip" r:id="rId3" imgW="0" imgH="0" progId="">
                  <p:embed/>
                  <p:pic>
                    <p:nvPicPr>
                      <p:cNvPr id="4" name="Rectangle 2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676525" y="5726113"/>
            <a:ext cx="3689350" cy="79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600" b="1">
                <a:solidFill>
                  <a:srgbClr val="CC3300"/>
                </a:solidFill>
              </a:rPr>
              <a:t>Database System Concepts, 6</a:t>
            </a:r>
            <a:r>
              <a:rPr lang="en-US" sz="1600" b="1" baseline="30000">
                <a:solidFill>
                  <a:srgbClr val="CC3300"/>
                </a:solidFill>
              </a:rPr>
              <a:t>th</a:t>
            </a:r>
            <a:r>
              <a:rPr lang="en-US" sz="1600" b="1">
                <a:solidFill>
                  <a:srgbClr val="CC3300"/>
                </a:solidFill>
              </a:rPr>
              <a:t> Ed</a:t>
            </a:r>
            <a:r>
              <a:rPr lang="en-US" sz="1600">
                <a:solidFill>
                  <a:srgbClr val="CC330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sz="1200" b="1">
                <a:solidFill>
                  <a:srgbClr val="CC3300"/>
                </a:solidFill>
              </a:rPr>
              <a:t>©Silberschatz, Korth and Sudarshan</a:t>
            </a:r>
            <a:br>
              <a:rPr lang="en-US" sz="1200" b="1">
                <a:solidFill>
                  <a:srgbClr val="CC3300"/>
                </a:solidFill>
              </a:rPr>
            </a:br>
            <a:r>
              <a:rPr lang="en-US" sz="1200" b="1">
                <a:solidFill>
                  <a:srgbClr val="CC3300"/>
                </a:solidFill>
              </a:rPr>
              <a:t>See </a:t>
            </a:r>
            <a:r>
              <a:rPr lang="en-US" sz="1200" b="1">
                <a:solidFill>
                  <a:srgbClr val="CC3300"/>
                </a:solidFill>
                <a:hlinkClick r:id="rId4"/>
              </a:rPr>
              <a:t>www.db-book.com</a:t>
            </a:r>
            <a:r>
              <a:rPr lang="en-US" sz="1200" b="1">
                <a:solidFill>
                  <a:srgbClr val="CC3300"/>
                </a:solidFill>
              </a:rPr>
              <a:t> for conditions on re-use </a:t>
            </a:r>
          </a:p>
        </p:txBody>
      </p:sp>
      <p:pic>
        <p:nvPicPr>
          <p:cNvPr id="6" name="Picture 8" descr="Cover-6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92238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17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rgbClr val="CC33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17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306135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20250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22419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1093788"/>
            <a:ext cx="3754437" cy="4903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1093788"/>
            <a:ext cx="3754438" cy="4903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01430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62586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29350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5630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AAE76-B3CE-1745-A760-2459537570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5518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714453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44294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04348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117475"/>
            <a:ext cx="20193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17475"/>
            <a:ext cx="59055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45875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Rectangle 2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Clip" r:id="rId3" imgW="0" imgH="0" progId="MS_ClipArt_Gallery.2">
                  <p:embed/>
                </p:oleObj>
              </mc:Choice>
              <mc:Fallback>
                <p:oleObj name="Clip" r:id="rId3" imgW="0" imgH="0" progId="MS_ClipArt_Gallery.2">
                  <p:embed/>
                  <p:pic>
                    <p:nvPicPr>
                      <p:cNvPr id="4" name="Rectangle 2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705100" y="5726113"/>
            <a:ext cx="3689350" cy="79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600" b="1">
                <a:solidFill>
                  <a:srgbClr val="CC3300"/>
                </a:solidFill>
              </a:rPr>
              <a:t>Database System Concepts, 6</a:t>
            </a:r>
            <a:r>
              <a:rPr lang="en-US" sz="1600" b="1" baseline="30000">
                <a:solidFill>
                  <a:srgbClr val="CC3300"/>
                </a:solidFill>
              </a:rPr>
              <a:t>th</a:t>
            </a:r>
            <a:r>
              <a:rPr lang="en-US" sz="1600" b="1">
                <a:solidFill>
                  <a:srgbClr val="CC3300"/>
                </a:solidFill>
              </a:rPr>
              <a:t> Ed</a:t>
            </a:r>
            <a:r>
              <a:rPr lang="en-US" sz="1600">
                <a:solidFill>
                  <a:srgbClr val="CC330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sz="1200" b="1">
                <a:solidFill>
                  <a:srgbClr val="CC3300"/>
                </a:solidFill>
              </a:rPr>
              <a:t>©Silberschatz, Korth and Sudarshan</a:t>
            </a:r>
            <a:br>
              <a:rPr lang="en-US" sz="1200" b="1">
                <a:solidFill>
                  <a:srgbClr val="CC3300"/>
                </a:solidFill>
              </a:rPr>
            </a:br>
            <a:r>
              <a:rPr lang="en-US" sz="1200" b="1">
                <a:solidFill>
                  <a:srgbClr val="CC3300"/>
                </a:solidFill>
              </a:rPr>
              <a:t>See </a:t>
            </a:r>
            <a:r>
              <a:rPr lang="en-US" sz="1200" b="1">
                <a:solidFill>
                  <a:srgbClr val="CC3300"/>
                </a:solidFill>
                <a:hlinkClick r:id="rId4"/>
              </a:rPr>
              <a:t>www.db-book.com</a:t>
            </a:r>
            <a:r>
              <a:rPr lang="en-US" sz="1200" b="1">
                <a:solidFill>
                  <a:srgbClr val="CC3300"/>
                </a:solidFill>
              </a:rPr>
              <a:t> for conditions on re-use </a:t>
            </a:r>
          </a:p>
        </p:txBody>
      </p:sp>
      <p:pic>
        <p:nvPicPr>
          <p:cNvPr id="6" name="Picture 8" descr="Cover-6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92238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950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rgbClr val="CC33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950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521718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4439170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689695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1093788"/>
            <a:ext cx="3754437" cy="4903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1093788"/>
            <a:ext cx="3754438" cy="4903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562273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862262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8509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114425"/>
            <a:ext cx="3848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114425"/>
            <a:ext cx="3848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E4F434-31AB-574A-95EC-2D51004C102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59898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06293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09798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208721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0502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117475"/>
            <a:ext cx="20193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17475"/>
            <a:ext cx="59055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435121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Rectangle 2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Clip" r:id="rId3" imgW="0" imgH="0" progId="MS_ClipArt_Gallery.2">
                  <p:embed/>
                </p:oleObj>
              </mc:Choice>
              <mc:Fallback>
                <p:oleObj name="Clip" r:id="rId3" imgW="0" imgH="0" progId="MS_ClipArt_Gallery.2">
                  <p:embed/>
                  <p:pic>
                    <p:nvPicPr>
                      <p:cNvPr id="4" name="Rectangle 2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674938" y="5726113"/>
            <a:ext cx="3694112" cy="79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600" b="1">
                <a:solidFill>
                  <a:srgbClr val="CC3300"/>
                </a:solidFill>
              </a:rPr>
              <a:t>Database System Concepts, 6</a:t>
            </a:r>
            <a:r>
              <a:rPr lang="en-US" sz="1600" b="1" baseline="30000">
                <a:solidFill>
                  <a:srgbClr val="CC3300"/>
                </a:solidFill>
              </a:rPr>
              <a:t>th</a:t>
            </a:r>
            <a:r>
              <a:rPr lang="en-US" sz="1600" b="1">
                <a:solidFill>
                  <a:srgbClr val="CC3300"/>
                </a:solidFill>
              </a:rPr>
              <a:t> Ed</a:t>
            </a:r>
            <a:r>
              <a:rPr lang="en-US" sz="1600">
                <a:solidFill>
                  <a:srgbClr val="CC330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sz="1200" b="1">
                <a:solidFill>
                  <a:srgbClr val="CC3300"/>
                </a:solidFill>
              </a:rPr>
              <a:t>©Silberschatz, Korth and Sudarshan</a:t>
            </a:r>
            <a:br>
              <a:rPr lang="en-US" sz="1200" b="1">
                <a:solidFill>
                  <a:srgbClr val="CC3300"/>
                </a:solidFill>
              </a:rPr>
            </a:br>
            <a:r>
              <a:rPr lang="en-US" sz="1200" b="1">
                <a:solidFill>
                  <a:srgbClr val="CC3300"/>
                </a:solidFill>
              </a:rPr>
              <a:t>See </a:t>
            </a:r>
            <a:r>
              <a:rPr lang="en-US" sz="1200" b="1">
                <a:solidFill>
                  <a:srgbClr val="CC3300"/>
                </a:solidFill>
                <a:hlinkClick r:id="rId4"/>
              </a:rPr>
              <a:t>www.db-book.com</a:t>
            </a:r>
            <a:r>
              <a:rPr lang="en-US" sz="1200" b="1">
                <a:solidFill>
                  <a:srgbClr val="CC3300"/>
                </a:solidFill>
              </a:rPr>
              <a:t> for conditions on re-use </a:t>
            </a:r>
          </a:p>
        </p:txBody>
      </p:sp>
      <p:pic>
        <p:nvPicPr>
          <p:cNvPr id="6" name="Picture 8" descr="Cover-6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92238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94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rgbClr val="CC33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94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6727701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1887723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582646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1093788"/>
            <a:ext cx="3754437" cy="4903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1093788"/>
            <a:ext cx="3754438" cy="4903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20311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9833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8AB6D73-87C6-2644-8B6B-6AF8FA2EA91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9488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4665331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145410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425585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8937278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98748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117475"/>
            <a:ext cx="20193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17475"/>
            <a:ext cx="59055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726200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37793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530827B-61E5-D449-B1B5-72D16563845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E1F8D0-1DC5-9847-B90C-019BF6071B6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09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C3B006-FD8E-E440-8104-1E281E4F482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76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D93262-3228-4343-8D9B-95F6BDE3CAF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8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1500" y="1114425"/>
            <a:ext cx="7848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2496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1400">
                <a:solidFill>
                  <a:schemeClr val="bg2"/>
                </a:solidFill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424965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chemeClr val="bg2"/>
                </a:solidFill>
                <a:latin typeface="Times New Roman" charset="0"/>
              </a:defRPr>
            </a:lvl1pPr>
          </a:lstStyle>
          <a:p>
            <a:fld id="{F03EB677-0FCC-8847-90BC-2AD04661624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25002" name="Rectangle 42"/>
          <p:cNvSpPr>
            <a:spLocks noGrp="1" noChangeArrowheads="1"/>
          </p:cNvSpPr>
          <p:nvPr>
            <p:ph type="title"/>
          </p:nvPr>
        </p:nvSpPr>
        <p:spPr bwMode="auto">
          <a:xfrm>
            <a:off x="593725" y="190500"/>
            <a:ext cx="8077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-128"/>
          <a:cs typeface="ＭＳ Ｐゴシック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90000"/>
        <a:buFont typeface="Monotype Sorts" charset="0"/>
        <a:buChar char="n"/>
        <a:defRPr kumimoji="1" sz="20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05000"/>
        <a:buFont typeface="Wingdings 2" charset="0"/>
        <a:buChar char="ê"/>
        <a:defRPr kumimoji="1" sz="2800">
          <a:solidFill>
            <a:schemeClr val="tx1"/>
          </a:solidFill>
          <a:latin typeface="+mn-lt"/>
          <a:ea typeface="ＭＳ Ｐゴシック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0099"/>
        </a:buClr>
        <a:buSzPct val="85000"/>
        <a:buFont typeface="Wingdings" charset="0"/>
        <a:buChar char="Ø"/>
        <a:defRPr kumimoji="1" sz="2400">
          <a:solidFill>
            <a:schemeClr val="tx1"/>
          </a:solidFill>
          <a:latin typeface="+mn-lt"/>
          <a:ea typeface="ＭＳ Ｐゴシック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Char char="–"/>
        <a:defRPr kumimoji="1" sz="2000">
          <a:solidFill>
            <a:schemeClr val="tx1"/>
          </a:solidFill>
          <a:latin typeface="+mn-lt"/>
          <a:ea typeface="ＭＳ Ｐゴシック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tx1"/>
          </a:solidFill>
          <a:latin typeface="+mn-lt"/>
          <a:ea typeface="ＭＳ Ｐゴシック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5"/>
          <p:cNvGrpSpPr>
            <a:grpSpLocks/>
          </p:cNvGrpSpPr>
          <p:nvPr userDrawn="1"/>
        </p:nvGrpSpPr>
        <p:grpSpPr bwMode="auto">
          <a:xfrm>
            <a:off x="-53975" y="5562600"/>
            <a:ext cx="5387975" cy="1309688"/>
            <a:chOff x="-53561" y="5001993"/>
            <a:chExt cx="4572000" cy="1870128"/>
          </a:xfrm>
        </p:grpSpPr>
        <p:grpSp>
          <p:nvGrpSpPr>
            <p:cNvPr id="1032" name="Group 10"/>
            <p:cNvGrpSpPr>
              <a:grpSpLocks/>
            </p:cNvGrpSpPr>
            <p:nvPr userDrawn="1"/>
          </p:nvGrpSpPr>
          <p:grpSpPr bwMode="auto">
            <a:xfrm>
              <a:off x="-53561" y="5001993"/>
              <a:ext cx="4572000" cy="1870128"/>
              <a:chOff x="-53561" y="5001993"/>
              <a:chExt cx="4572000" cy="1870128"/>
            </a:xfrm>
          </p:grpSpPr>
          <p:sp>
            <p:nvSpPr>
              <p:cNvPr id="13" name="Freeform 12"/>
              <p:cNvSpPr>
                <a:spLocks/>
              </p:cNvSpPr>
              <p:nvPr/>
            </p:nvSpPr>
            <p:spPr bwMode="auto">
              <a:xfrm>
                <a:off x="716971" y="5001993"/>
                <a:ext cx="3801468" cy="1443966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5760" y="0"/>
                  </a:cxn>
                  <a:cxn ang="0">
                    <a:pos x="5760" y="528"/>
                  </a:cxn>
                  <a:cxn ang="0">
                    <a:pos x="48" y="0"/>
                  </a:cxn>
                </a:cxnLst>
                <a:rect l="0" t="0" r="0" b="0"/>
                <a:pathLst>
                  <a:path w="5760" h="528">
                    <a:moveTo>
                      <a:pt x="-329" y="347"/>
                    </a:moveTo>
                    <a:lnTo>
                      <a:pt x="7156" y="682"/>
                    </a:lnTo>
                    <a:lnTo>
                      <a:pt x="5229" y="682"/>
                    </a:lnTo>
                    <a:lnTo>
                      <a:pt x="-328" y="345"/>
                    </a:lnTo>
                  </a:path>
                </a:pathLst>
              </a:custGeom>
              <a:solidFill>
                <a:schemeClr val="accent1">
                  <a:tint val="65000"/>
                  <a:satMod val="115000"/>
                  <a:alpha val="4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-53561" y="5784047"/>
                <a:ext cx="3801468" cy="838724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5760" y="0"/>
                  </a:cxn>
                  <a:cxn ang="0">
                    <a:pos x="5760" y="528"/>
                  </a:cxn>
                  <a:cxn ang="0">
                    <a:pos x="48" y="0"/>
                  </a:cxn>
                </a:cxnLst>
                <a:rect l="0" t="0" r="0" b="0"/>
                <a:pathLst>
                  <a:path w="5760" h="528">
                    <a:moveTo>
                      <a:pt x="817" y="97"/>
                    </a:moveTo>
                    <a:lnTo>
                      <a:pt x="6408" y="682"/>
                    </a:lnTo>
                    <a:lnTo>
                      <a:pt x="5232" y="685"/>
                    </a:lnTo>
                    <a:lnTo>
                      <a:pt x="829" y="101"/>
                    </a:lnTo>
                  </a:path>
                </a:pathLst>
              </a:custGeom>
              <a:solidFill>
                <a:srgbClr val="000000">
                  <a:alpha val="100000"/>
                </a:srgb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4" name="Right Triangle 13"/>
              <p:cNvSpPr>
                <a:spLocks/>
              </p:cNvSpPr>
              <p:nvPr/>
            </p:nvSpPr>
            <p:spPr bwMode="auto">
              <a:xfrm>
                <a:off x="-6042" y="5791253"/>
                <a:ext cx="3402314" cy="1080868"/>
              </a:xfrm>
              <a:prstGeom prst="rtTriangle">
                <a:avLst/>
              </a:prstGeom>
              <a:blipFill>
                <a:blip r:embed="rId13">
                  <a:alphaModFix amt="50000"/>
                </a:blip>
                <a:tile tx="0" ty="0" sx="50000" sy="50000" flip="none" algn="t"/>
              </a:blipFill>
              <a:ln w="12700" cap="rnd" cmpd="thickThin" algn="ctr">
                <a:noFill/>
                <a:prstDash val="solid"/>
              </a:ln>
              <a:effectLst>
                <a:fillOverlay blend="mult">
                  <a:gradFill flip="none" rotWithShape="1">
                    <a:gsLst>
                      <a:gs pos="0">
                        <a:schemeClr val="accent1">
                          <a:shade val="20000"/>
                          <a:satMod val="176000"/>
                          <a:alpha val="100000"/>
                        </a:schemeClr>
                      </a:gs>
                      <a:gs pos="18000">
                        <a:schemeClr val="accent1">
                          <a:shade val="48000"/>
                          <a:satMod val="153000"/>
                          <a:alpha val="100000"/>
                        </a:schemeClr>
                      </a:gs>
                      <a:gs pos="43000">
                        <a:schemeClr val="accent1">
                          <a:tint val="86000"/>
                          <a:satMod val="149000"/>
                          <a:alpha val="100000"/>
                        </a:schemeClr>
                      </a:gs>
                      <a:gs pos="45000">
                        <a:schemeClr val="accent1">
                          <a:tint val="85000"/>
                          <a:satMod val="150000"/>
                          <a:alpha val="100000"/>
                        </a:schemeClr>
                      </a:gs>
                      <a:gs pos="50000">
                        <a:schemeClr val="accent1">
                          <a:tint val="86000"/>
                          <a:satMod val="149000"/>
                          <a:alpha val="100000"/>
                        </a:schemeClr>
                      </a:gs>
                      <a:gs pos="79000">
                        <a:schemeClr val="accent1">
                          <a:shade val="53000"/>
                          <a:satMod val="150000"/>
                          <a:alpha val="100000"/>
                        </a:schemeClr>
                      </a:gs>
                      <a:gs pos="100000">
                        <a:schemeClr val="accent1">
                          <a:shade val="25000"/>
                          <a:satMod val="170000"/>
                          <a:alpha val="100000"/>
                        </a:schemeClr>
                      </a:gs>
                    </a:gsLst>
                    <a:lin ang="450000" scaled="1"/>
                    <a:tileRect/>
                  </a:gradFill>
                </a:fillOverlay>
              </a:effectLst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</p:grpSp>
        <p:cxnSp>
          <p:nvCxnSpPr>
            <p:cNvPr id="15" name="Straight Connector 14"/>
            <p:cNvCxnSpPr/>
            <p:nvPr/>
          </p:nvCxnSpPr>
          <p:spPr>
            <a:xfrm>
              <a:off x="-9237" y="5787738"/>
              <a:ext cx="3405509" cy="108438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8458200" cy="731838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28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2286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825" y="6408738"/>
            <a:ext cx="1919288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79913" y="6408738"/>
            <a:ext cx="2351087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D7C11F1D-6124-AB42-9578-AABF7CF844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488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Calibri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65125" indent="-255588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charset="2"/>
        <a:buChar char=""/>
        <a:defRPr sz="2700" kern="1200">
          <a:solidFill>
            <a:schemeClr val="tx1"/>
          </a:solidFill>
          <a:latin typeface="Calibri"/>
          <a:ea typeface="ＭＳ Ｐゴシック" charset="-128"/>
          <a:cs typeface="ＭＳ Ｐゴシック" charset="-128"/>
        </a:defRPr>
      </a:lvl1pPr>
      <a:lvl2pPr marL="620713" indent="-228600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charset="0"/>
        <a:buChar char="◦"/>
        <a:defRPr sz="2300" kern="1200">
          <a:solidFill>
            <a:schemeClr val="tx1"/>
          </a:solidFill>
          <a:latin typeface="Calibri"/>
          <a:ea typeface="ＭＳ Ｐゴシック" charset="-128"/>
          <a:cs typeface="+mn-cs"/>
        </a:defRPr>
      </a:lvl2pPr>
      <a:lvl3pPr marL="858838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2100" kern="1200">
          <a:solidFill>
            <a:schemeClr val="tx1"/>
          </a:solidFill>
          <a:latin typeface="Calibri"/>
          <a:ea typeface="ＭＳ Ｐゴシック" charset="-128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charset="2"/>
        <a:buChar char=""/>
        <a:defRPr sz="1900" kern="1200">
          <a:solidFill>
            <a:schemeClr val="tx1"/>
          </a:solidFill>
          <a:latin typeface="Calibri"/>
          <a:ea typeface="ＭＳ Ｐゴシック" charset="-128"/>
          <a:cs typeface="+mn-cs"/>
        </a:defRPr>
      </a:lvl4pPr>
      <a:lvl5pPr marL="13716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charset="2"/>
        <a:buChar char=""/>
        <a:defRPr sz="2000" kern="1200">
          <a:solidFill>
            <a:schemeClr val="tx1"/>
          </a:solidFill>
          <a:latin typeface="Calibri"/>
          <a:ea typeface="ＭＳ Ｐゴシック" charset="-128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388" y="1093788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0772" name="Text Box 4"/>
          <p:cNvSpPr txBox="1">
            <a:spLocks noChangeArrowheads="1"/>
          </p:cNvSpPr>
          <p:nvPr/>
        </p:nvSpPr>
        <p:spPr bwMode="auto">
          <a:xfrm>
            <a:off x="6762750" y="6613525"/>
            <a:ext cx="23812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000" b="1">
                <a:solidFill>
                  <a:srgbClr val="000099"/>
                </a:solidFill>
              </a:rPr>
              <a:t>©Silberschatz, Korth and Sudarshan</a:t>
            </a:r>
          </a:p>
        </p:txBody>
      </p:sp>
      <p:sp>
        <p:nvSpPr>
          <p:cNvPr id="160773" name="Text Box 5"/>
          <p:cNvSpPr txBox="1">
            <a:spLocks noChangeArrowheads="1"/>
          </p:cNvSpPr>
          <p:nvPr/>
        </p:nvSpPr>
        <p:spPr bwMode="auto">
          <a:xfrm>
            <a:off x="4446588" y="6613525"/>
            <a:ext cx="5143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000" b="1">
                <a:solidFill>
                  <a:srgbClr val="000099"/>
                </a:solidFill>
              </a:rPr>
              <a:t>17.</a:t>
            </a:r>
            <a:fld id="{5E774FB5-4602-994B-8BB7-C151DEA85BAE}" type="slidenum">
              <a:rPr lang="en-US" sz="1000" b="1">
                <a:solidFill>
                  <a:srgbClr val="000099"/>
                </a:solidFill>
              </a:rPr>
              <a:pPr algn="ctr">
                <a:spcBef>
                  <a:spcPct val="50000"/>
                </a:spcBef>
              </a:pPr>
              <a:t>‹#›</a:t>
            </a:fld>
            <a:endParaRPr lang="en-US" sz="1000" b="1">
              <a:solidFill>
                <a:srgbClr val="000099"/>
              </a:solidFill>
            </a:endParaRPr>
          </a:p>
        </p:txBody>
      </p:sp>
      <p:sp>
        <p:nvSpPr>
          <p:cNvPr id="16077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117475"/>
            <a:ext cx="8077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60775" name="Text Box 7"/>
          <p:cNvSpPr txBox="1">
            <a:spLocks noChangeArrowheads="1"/>
          </p:cNvSpPr>
          <p:nvPr/>
        </p:nvSpPr>
        <p:spPr bwMode="auto">
          <a:xfrm>
            <a:off x="0" y="6613525"/>
            <a:ext cx="25717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000" b="1">
                <a:solidFill>
                  <a:srgbClr val="CC3300"/>
                </a:solidFill>
              </a:rPr>
              <a:t>Database System Concepts - 6</a:t>
            </a:r>
            <a:r>
              <a:rPr lang="en-US" sz="1000" b="1" baseline="30000">
                <a:solidFill>
                  <a:srgbClr val="CC3300"/>
                </a:solidFill>
              </a:rPr>
              <a:t>th</a:t>
            </a:r>
            <a:r>
              <a:rPr lang="en-US" sz="1000" b="1">
                <a:solidFill>
                  <a:srgbClr val="CC3300"/>
                </a:solidFill>
              </a:rPr>
              <a:t> Edition</a:t>
            </a:r>
          </a:p>
        </p:txBody>
      </p:sp>
      <p:sp>
        <p:nvSpPr>
          <p:cNvPr id="160776" name="Freeform 8"/>
          <p:cNvSpPr>
            <a:spLocks/>
          </p:cNvSpPr>
          <p:nvPr/>
        </p:nvSpPr>
        <p:spPr bwMode="auto">
          <a:xfrm>
            <a:off x="8916988" y="5445125"/>
            <a:ext cx="227012" cy="47625"/>
          </a:xfrm>
          <a:custGeom>
            <a:avLst/>
            <a:gdLst/>
            <a:ahLst/>
            <a:cxnLst>
              <a:cxn ang="0">
                <a:pos x="0" y="59"/>
              </a:cxn>
              <a:cxn ang="0">
                <a:pos x="2" y="48"/>
              </a:cxn>
              <a:cxn ang="0">
                <a:pos x="9" y="34"/>
              </a:cxn>
              <a:cxn ang="0">
                <a:pos x="17" y="25"/>
              </a:cxn>
              <a:cxn ang="0">
                <a:pos x="30" y="17"/>
              </a:cxn>
              <a:cxn ang="0">
                <a:pos x="45" y="10"/>
              </a:cxn>
              <a:cxn ang="0">
                <a:pos x="57" y="6"/>
              </a:cxn>
              <a:cxn ang="0">
                <a:pos x="70" y="2"/>
              </a:cxn>
              <a:cxn ang="0">
                <a:pos x="85" y="0"/>
              </a:cxn>
              <a:cxn ang="0">
                <a:pos x="100" y="0"/>
              </a:cxn>
              <a:cxn ang="0">
                <a:pos x="118" y="0"/>
              </a:cxn>
              <a:cxn ang="0">
                <a:pos x="137" y="0"/>
              </a:cxn>
              <a:cxn ang="0">
                <a:pos x="154" y="2"/>
              </a:cxn>
              <a:cxn ang="0">
                <a:pos x="173" y="6"/>
              </a:cxn>
              <a:cxn ang="0">
                <a:pos x="192" y="8"/>
              </a:cxn>
              <a:cxn ang="0">
                <a:pos x="209" y="12"/>
              </a:cxn>
              <a:cxn ang="0">
                <a:pos x="224" y="15"/>
              </a:cxn>
              <a:cxn ang="0">
                <a:pos x="239" y="19"/>
              </a:cxn>
              <a:cxn ang="0">
                <a:pos x="254" y="23"/>
              </a:cxn>
              <a:cxn ang="0">
                <a:pos x="266" y="25"/>
              </a:cxn>
              <a:cxn ang="0">
                <a:pos x="273" y="27"/>
              </a:cxn>
              <a:cxn ang="0">
                <a:pos x="283" y="31"/>
              </a:cxn>
              <a:cxn ang="0">
                <a:pos x="279" y="44"/>
              </a:cxn>
              <a:cxn ang="0">
                <a:pos x="273" y="42"/>
              </a:cxn>
              <a:cxn ang="0">
                <a:pos x="260" y="40"/>
              </a:cxn>
              <a:cxn ang="0">
                <a:pos x="241" y="36"/>
              </a:cxn>
              <a:cxn ang="0">
                <a:pos x="230" y="34"/>
              </a:cxn>
              <a:cxn ang="0">
                <a:pos x="218" y="32"/>
              </a:cxn>
              <a:cxn ang="0">
                <a:pos x="207" y="31"/>
              </a:cxn>
              <a:cxn ang="0">
                <a:pos x="196" y="29"/>
              </a:cxn>
              <a:cxn ang="0">
                <a:pos x="182" y="27"/>
              </a:cxn>
              <a:cxn ang="0">
                <a:pos x="173" y="25"/>
              </a:cxn>
              <a:cxn ang="0">
                <a:pos x="163" y="23"/>
              </a:cxn>
              <a:cxn ang="0">
                <a:pos x="154" y="21"/>
              </a:cxn>
              <a:cxn ang="0">
                <a:pos x="142" y="19"/>
              </a:cxn>
              <a:cxn ang="0">
                <a:pos x="110" y="15"/>
              </a:cxn>
              <a:cxn ang="0">
                <a:pos x="83" y="21"/>
              </a:cxn>
              <a:cxn ang="0">
                <a:pos x="59" y="29"/>
              </a:cxn>
              <a:cxn ang="0">
                <a:pos x="53" y="31"/>
              </a:cxn>
              <a:cxn ang="0">
                <a:pos x="43" y="34"/>
              </a:cxn>
              <a:cxn ang="0">
                <a:pos x="32" y="38"/>
              </a:cxn>
              <a:cxn ang="0">
                <a:pos x="23" y="44"/>
              </a:cxn>
              <a:cxn ang="0">
                <a:pos x="7" y="55"/>
              </a:cxn>
              <a:cxn ang="0">
                <a:pos x="2" y="61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600">
              <a:solidFill>
                <a:srgbClr val="000000"/>
              </a:solidFill>
            </a:endParaRPr>
          </a:p>
        </p:txBody>
      </p:sp>
      <p:pic>
        <p:nvPicPr>
          <p:cNvPr id="1032" name="Picture 9" descr="Cover-6Ed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668338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0778" name="Text Box 10"/>
          <p:cNvSpPr txBox="1">
            <a:spLocks noChangeArrowheads="1"/>
          </p:cNvSpPr>
          <p:nvPr userDrawn="1"/>
        </p:nvSpPr>
        <p:spPr bwMode="auto">
          <a:xfrm>
            <a:off x="0" y="6613525"/>
            <a:ext cx="26098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000" b="1">
                <a:solidFill>
                  <a:srgbClr val="000099"/>
                </a:solidFill>
              </a:rPr>
              <a:t>Database System Concepts - 6</a:t>
            </a:r>
            <a:r>
              <a:rPr lang="en-US" sz="1000" b="1" baseline="30000">
                <a:solidFill>
                  <a:srgbClr val="000099"/>
                </a:solidFill>
              </a:rPr>
              <a:t>th</a:t>
            </a:r>
            <a:r>
              <a:rPr lang="en-US" sz="1000" b="1">
                <a:solidFill>
                  <a:srgbClr val="000099"/>
                </a:solidFill>
              </a:rPr>
              <a:t> Edition</a:t>
            </a:r>
            <a:r>
              <a:rPr lang="en-US" sz="1000" b="1">
                <a:solidFill>
                  <a:srgbClr val="CC33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944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90000"/>
        <a:buFont typeface="Monotype Sorts" charset="0"/>
        <a:buChar char="n"/>
        <a:defRPr kumimoji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80000"/>
        <a:buFont typeface="Monotype Sorts" charset="0"/>
        <a:buChar char="l"/>
        <a:defRPr kumimoji="1">
          <a:solidFill>
            <a:schemeClr val="tx1"/>
          </a:solidFill>
          <a:latin typeface="+mn-lt"/>
          <a:ea typeface="ＭＳ Ｐゴシック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75000"/>
        <a:buFont typeface="Webdings" charset="0"/>
        <a:buChar char="4"/>
        <a:defRPr kumimoji="1">
          <a:solidFill>
            <a:schemeClr val="tx1"/>
          </a:solidFill>
          <a:latin typeface="+mn-lt"/>
          <a:ea typeface="ＭＳ Ｐゴシック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charset="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388" y="1093788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8484" name="Text Box 4"/>
          <p:cNvSpPr txBox="1">
            <a:spLocks noChangeArrowheads="1"/>
          </p:cNvSpPr>
          <p:nvPr/>
        </p:nvSpPr>
        <p:spPr bwMode="auto">
          <a:xfrm>
            <a:off x="6762750" y="6613525"/>
            <a:ext cx="23812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000" b="1">
                <a:solidFill>
                  <a:srgbClr val="000099"/>
                </a:solidFill>
              </a:rPr>
              <a:t>©Silberschatz, Korth and Sudarshan</a:t>
            </a:r>
          </a:p>
        </p:txBody>
      </p:sp>
      <p:sp>
        <p:nvSpPr>
          <p:cNvPr id="148485" name="Text Box 5"/>
          <p:cNvSpPr txBox="1">
            <a:spLocks noChangeArrowheads="1"/>
          </p:cNvSpPr>
          <p:nvPr/>
        </p:nvSpPr>
        <p:spPr bwMode="auto">
          <a:xfrm>
            <a:off x="4446588" y="6613525"/>
            <a:ext cx="5143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000" b="1">
                <a:solidFill>
                  <a:srgbClr val="000099"/>
                </a:solidFill>
              </a:rPr>
              <a:t>18.</a:t>
            </a:r>
            <a:fld id="{A1AF530F-D810-6A40-8AF4-69720E23A464}" type="slidenum">
              <a:rPr lang="en-US" sz="1000" b="1" smtClean="0">
                <a:solidFill>
                  <a:srgbClr val="000099"/>
                </a:solidFill>
              </a:rPr>
              <a:pPr algn="ctr">
                <a:spcBef>
                  <a:spcPct val="50000"/>
                </a:spcBef>
              </a:pPr>
              <a:t>‹#›</a:t>
            </a:fld>
            <a:endParaRPr lang="en-US" sz="1000" b="1">
              <a:solidFill>
                <a:srgbClr val="000099"/>
              </a:solidFill>
            </a:endParaRPr>
          </a:p>
        </p:txBody>
      </p:sp>
      <p:sp>
        <p:nvSpPr>
          <p:cNvPr id="148486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117475"/>
            <a:ext cx="8077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48487" name="Text Box 7"/>
          <p:cNvSpPr txBox="1">
            <a:spLocks noChangeArrowheads="1"/>
          </p:cNvSpPr>
          <p:nvPr/>
        </p:nvSpPr>
        <p:spPr bwMode="auto">
          <a:xfrm>
            <a:off x="0" y="6613525"/>
            <a:ext cx="257492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000" b="1">
                <a:solidFill>
                  <a:srgbClr val="000099"/>
                </a:solidFill>
              </a:rPr>
              <a:t>Database System Concepts - 6</a:t>
            </a:r>
            <a:r>
              <a:rPr lang="en-US" sz="1000" b="1" baseline="30000">
                <a:solidFill>
                  <a:srgbClr val="000099"/>
                </a:solidFill>
              </a:rPr>
              <a:t>th</a:t>
            </a:r>
            <a:r>
              <a:rPr lang="en-US" sz="1000" b="1">
                <a:solidFill>
                  <a:srgbClr val="000099"/>
                </a:solidFill>
              </a:rPr>
              <a:t> Edition</a:t>
            </a:r>
          </a:p>
        </p:txBody>
      </p:sp>
      <p:sp>
        <p:nvSpPr>
          <p:cNvPr id="148488" name="Freeform 8"/>
          <p:cNvSpPr>
            <a:spLocks/>
          </p:cNvSpPr>
          <p:nvPr/>
        </p:nvSpPr>
        <p:spPr bwMode="auto">
          <a:xfrm>
            <a:off x="8916988" y="5445125"/>
            <a:ext cx="227012" cy="47625"/>
          </a:xfrm>
          <a:custGeom>
            <a:avLst/>
            <a:gdLst/>
            <a:ahLst/>
            <a:cxnLst>
              <a:cxn ang="0">
                <a:pos x="0" y="59"/>
              </a:cxn>
              <a:cxn ang="0">
                <a:pos x="2" y="48"/>
              </a:cxn>
              <a:cxn ang="0">
                <a:pos x="9" y="34"/>
              </a:cxn>
              <a:cxn ang="0">
                <a:pos x="17" y="25"/>
              </a:cxn>
              <a:cxn ang="0">
                <a:pos x="30" y="17"/>
              </a:cxn>
              <a:cxn ang="0">
                <a:pos x="45" y="10"/>
              </a:cxn>
              <a:cxn ang="0">
                <a:pos x="57" y="6"/>
              </a:cxn>
              <a:cxn ang="0">
                <a:pos x="70" y="2"/>
              </a:cxn>
              <a:cxn ang="0">
                <a:pos x="85" y="0"/>
              </a:cxn>
              <a:cxn ang="0">
                <a:pos x="100" y="0"/>
              </a:cxn>
              <a:cxn ang="0">
                <a:pos x="118" y="0"/>
              </a:cxn>
              <a:cxn ang="0">
                <a:pos x="137" y="0"/>
              </a:cxn>
              <a:cxn ang="0">
                <a:pos x="154" y="2"/>
              </a:cxn>
              <a:cxn ang="0">
                <a:pos x="173" y="6"/>
              </a:cxn>
              <a:cxn ang="0">
                <a:pos x="192" y="8"/>
              </a:cxn>
              <a:cxn ang="0">
                <a:pos x="209" y="12"/>
              </a:cxn>
              <a:cxn ang="0">
                <a:pos x="224" y="15"/>
              </a:cxn>
              <a:cxn ang="0">
                <a:pos x="239" y="19"/>
              </a:cxn>
              <a:cxn ang="0">
                <a:pos x="254" y="23"/>
              </a:cxn>
              <a:cxn ang="0">
                <a:pos x="266" y="25"/>
              </a:cxn>
              <a:cxn ang="0">
                <a:pos x="273" y="27"/>
              </a:cxn>
              <a:cxn ang="0">
                <a:pos x="283" y="31"/>
              </a:cxn>
              <a:cxn ang="0">
                <a:pos x="279" y="44"/>
              </a:cxn>
              <a:cxn ang="0">
                <a:pos x="273" y="42"/>
              </a:cxn>
              <a:cxn ang="0">
                <a:pos x="260" y="40"/>
              </a:cxn>
              <a:cxn ang="0">
                <a:pos x="241" y="36"/>
              </a:cxn>
              <a:cxn ang="0">
                <a:pos x="230" y="34"/>
              </a:cxn>
              <a:cxn ang="0">
                <a:pos x="218" y="32"/>
              </a:cxn>
              <a:cxn ang="0">
                <a:pos x="207" y="31"/>
              </a:cxn>
              <a:cxn ang="0">
                <a:pos x="196" y="29"/>
              </a:cxn>
              <a:cxn ang="0">
                <a:pos x="182" y="27"/>
              </a:cxn>
              <a:cxn ang="0">
                <a:pos x="173" y="25"/>
              </a:cxn>
              <a:cxn ang="0">
                <a:pos x="163" y="23"/>
              </a:cxn>
              <a:cxn ang="0">
                <a:pos x="154" y="21"/>
              </a:cxn>
              <a:cxn ang="0">
                <a:pos x="142" y="19"/>
              </a:cxn>
              <a:cxn ang="0">
                <a:pos x="110" y="15"/>
              </a:cxn>
              <a:cxn ang="0">
                <a:pos x="83" y="21"/>
              </a:cxn>
              <a:cxn ang="0">
                <a:pos x="59" y="29"/>
              </a:cxn>
              <a:cxn ang="0">
                <a:pos x="53" y="31"/>
              </a:cxn>
              <a:cxn ang="0">
                <a:pos x="43" y="34"/>
              </a:cxn>
              <a:cxn ang="0">
                <a:pos x="32" y="38"/>
              </a:cxn>
              <a:cxn ang="0">
                <a:pos x="23" y="44"/>
              </a:cxn>
              <a:cxn ang="0">
                <a:pos x="7" y="55"/>
              </a:cxn>
              <a:cxn ang="0">
                <a:pos x="2" y="61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600">
              <a:solidFill>
                <a:srgbClr val="000000"/>
              </a:solidFill>
            </a:endParaRPr>
          </a:p>
        </p:txBody>
      </p:sp>
      <p:pic>
        <p:nvPicPr>
          <p:cNvPr id="1033" name="Picture 9" descr="Cover-6Ed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668338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5195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90000"/>
        <a:buFont typeface="Monotype Sorts" charset="0"/>
        <a:buChar char="n"/>
        <a:defRPr kumimoji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80000"/>
        <a:buFont typeface="Monotype Sorts" charset="0"/>
        <a:buChar char="l"/>
        <a:defRPr kumimoji="1">
          <a:solidFill>
            <a:schemeClr val="tx1"/>
          </a:solidFill>
          <a:latin typeface="+mn-lt"/>
          <a:ea typeface="ＭＳ Ｐゴシック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75000"/>
        <a:buFont typeface="Webdings" charset="0"/>
        <a:buChar char="4"/>
        <a:defRPr kumimoji="1">
          <a:solidFill>
            <a:schemeClr val="tx1"/>
          </a:solidFill>
          <a:latin typeface="+mn-lt"/>
          <a:ea typeface="ＭＳ Ｐゴシック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charset="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388" y="1093788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88452" name="Text Box 4"/>
          <p:cNvSpPr txBox="1">
            <a:spLocks noChangeArrowheads="1"/>
          </p:cNvSpPr>
          <p:nvPr/>
        </p:nvSpPr>
        <p:spPr bwMode="auto">
          <a:xfrm>
            <a:off x="6762750" y="6613525"/>
            <a:ext cx="23812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000" b="1">
                <a:solidFill>
                  <a:srgbClr val="CC3300"/>
                </a:solidFill>
              </a:rPr>
              <a:t>©Silberschatz, Korth and Sudarshan</a:t>
            </a:r>
          </a:p>
        </p:txBody>
      </p:sp>
      <p:sp>
        <p:nvSpPr>
          <p:cNvPr id="488453" name="Text Box 5"/>
          <p:cNvSpPr txBox="1">
            <a:spLocks noChangeArrowheads="1"/>
          </p:cNvSpPr>
          <p:nvPr/>
        </p:nvSpPr>
        <p:spPr bwMode="auto">
          <a:xfrm>
            <a:off x="4446588" y="6613525"/>
            <a:ext cx="5143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sz="1000" b="1">
                <a:solidFill>
                  <a:srgbClr val="CC3300"/>
                </a:solidFill>
              </a:rPr>
              <a:t>19.</a:t>
            </a:r>
            <a:fld id="{FA5C156C-F8DD-2246-9FB8-8D1ACBDEE3E6}" type="slidenum">
              <a:rPr lang="en-US" sz="1000" b="1" smtClean="0">
                <a:solidFill>
                  <a:srgbClr val="CC3300"/>
                </a:solidFill>
              </a:rPr>
              <a:pPr algn="ctr">
                <a:spcBef>
                  <a:spcPct val="50000"/>
                </a:spcBef>
              </a:pPr>
              <a:t>‹#›</a:t>
            </a:fld>
            <a:endParaRPr lang="en-US" sz="1000" b="1">
              <a:solidFill>
                <a:srgbClr val="CC3300"/>
              </a:solidFill>
            </a:endParaRPr>
          </a:p>
        </p:txBody>
      </p:sp>
      <p:sp>
        <p:nvSpPr>
          <p:cNvPr id="48845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117475"/>
            <a:ext cx="8077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88455" name="Text Box 7"/>
          <p:cNvSpPr txBox="1">
            <a:spLocks noChangeArrowheads="1"/>
          </p:cNvSpPr>
          <p:nvPr/>
        </p:nvSpPr>
        <p:spPr bwMode="auto">
          <a:xfrm>
            <a:off x="0" y="6613525"/>
            <a:ext cx="25717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000" b="1">
                <a:solidFill>
                  <a:srgbClr val="CC3300"/>
                </a:solidFill>
              </a:rPr>
              <a:t>Database System Concepts - 6</a:t>
            </a:r>
            <a:r>
              <a:rPr lang="en-US" sz="1000" b="1" baseline="30000">
                <a:solidFill>
                  <a:srgbClr val="CC3300"/>
                </a:solidFill>
              </a:rPr>
              <a:t>th</a:t>
            </a:r>
            <a:r>
              <a:rPr lang="en-US" sz="1000" b="1">
                <a:solidFill>
                  <a:srgbClr val="CC3300"/>
                </a:solidFill>
              </a:rPr>
              <a:t> Edition</a:t>
            </a:r>
          </a:p>
        </p:txBody>
      </p:sp>
      <p:sp>
        <p:nvSpPr>
          <p:cNvPr id="488456" name="Freeform 8"/>
          <p:cNvSpPr>
            <a:spLocks/>
          </p:cNvSpPr>
          <p:nvPr/>
        </p:nvSpPr>
        <p:spPr bwMode="auto">
          <a:xfrm>
            <a:off x="8916988" y="5445125"/>
            <a:ext cx="227012" cy="47625"/>
          </a:xfrm>
          <a:custGeom>
            <a:avLst/>
            <a:gdLst/>
            <a:ahLst/>
            <a:cxnLst>
              <a:cxn ang="0">
                <a:pos x="0" y="59"/>
              </a:cxn>
              <a:cxn ang="0">
                <a:pos x="2" y="48"/>
              </a:cxn>
              <a:cxn ang="0">
                <a:pos x="9" y="34"/>
              </a:cxn>
              <a:cxn ang="0">
                <a:pos x="17" y="25"/>
              </a:cxn>
              <a:cxn ang="0">
                <a:pos x="30" y="17"/>
              </a:cxn>
              <a:cxn ang="0">
                <a:pos x="45" y="10"/>
              </a:cxn>
              <a:cxn ang="0">
                <a:pos x="57" y="6"/>
              </a:cxn>
              <a:cxn ang="0">
                <a:pos x="70" y="2"/>
              </a:cxn>
              <a:cxn ang="0">
                <a:pos x="85" y="0"/>
              </a:cxn>
              <a:cxn ang="0">
                <a:pos x="100" y="0"/>
              </a:cxn>
              <a:cxn ang="0">
                <a:pos x="118" y="0"/>
              </a:cxn>
              <a:cxn ang="0">
                <a:pos x="137" y="0"/>
              </a:cxn>
              <a:cxn ang="0">
                <a:pos x="154" y="2"/>
              </a:cxn>
              <a:cxn ang="0">
                <a:pos x="173" y="6"/>
              </a:cxn>
              <a:cxn ang="0">
                <a:pos x="192" y="8"/>
              </a:cxn>
              <a:cxn ang="0">
                <a:pos x="209" y="12"/>
              </a:cxn>
              <a:cxn ang="0">
                <a:pos x="224" y="15"/>
              </a:cxn>
              <a:cxn ang="0">
                <a:pos x="239" y="19"/>
              </a:cxn>
              <a:cxn ang="0">
                <a:pos x="254" y="23"/>
              </a:cxn>
              <a:cxn ang="0">
                <a:pos x="266" y="25"/>
              </a:cxn>
              <a:cxn ang="0">
                <a:pos x="273" y="27"/>
              </a:cxn>
              <a:cxn ang="0">
                <a:pos x="283" y="31"/>
              </a:cxn>
              <a:cxn ang="0">
                <a:pos x="279" y="44"/>
              </a:cxn>
              <a:cxn ang="0">
                <a:pos x="273" y="42"/>
              </a:cxn>
              <a:cxn ang="0">
                <a:pos x="260" y="40"/>
              </a:cxn>
              <a:cxn ang="0">
                <a:pos x="241" y="36"/>
              </a:cxn>
              <a:cxn ang="0">
                <a:pos x="230" y="34"/>
              </a:cxn>
              <a:cxn ang="0">
                <a:pos x="218" y="32"/>
              </a:cxn>
              <a:cxn ang="0">
                <a:pos x="207" y="31"/>
              </a:cxn>
              <a:cxn ang="0">
                <a:pos x="196" y="29"/>
              </a:cxn>
              <a:cxn ang="0">
                <a:pos x="182" y="27"/>
              </a:cxn>
              <a:cxn ang="0">
                <a:pos x="173" y="25"/>
              </a:cxn>
              <a:cxn ang="0">
                <a:pos x="163" y="23"/>
              </a:cxn>
              <a:cxn ang="0">
                <a:pos x="154" y="21"/>
              </a:cxn>
              <a:cxn ang="0">
                <a:pos x="142" y="19"/>
              </a:cxn>
              <a:cxn ang="0">
                <a:pos x="110" y="15"/>
              </a:cxn>
              <a:cxn ang="0">
                <a:pos x="83" y="21"/>
              </a:cxn>
              <a:cxn ang="0">
                <a:pos x="59" y="29"/>
              </a:cxn>
              <a:cxn ang="0">
                <a:pos x="53" y="31"/>
              </a:cxn>
              <a:cxn ang="0">
                <a:pos x="43" y="34"/>
              </a:cxn>
              <a:cxn ang="0">
                <a:pos x="32" y="38"/>
              </a:cxn>
              <a:cxn ang="0">
                <a:pos x="23" y="44"/>
              </a:cxn>
              <a:cxn ang="0">
                <a:pos x="7" y="55"/>
              </a:cxn>
              <a:cxn ang="0">
                <a:pos x="2" y="61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600">
              <a:solidFill>
                <a:srgbClr val="000000"/>
              </a:solidFill>
            </a:endParaRPr>
          </a:p>
        </p:txBody>
      </p:sp>
      <p:pic>
        <p:nvPicPr>
          <p:cNvPr id="1032" name="Picture 9" descr="Cover-6Ed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668338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1816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90000"/>
        <a:buFont typeface="Monotype Sorts" charset="0"/>
        <a:buChar char="n"/>
        <a:defRPr kumimoji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80000"/>
        <a:buFont typeface="Monotype Sorts" charset="0"/>
        <a:buChar char="l"/>
        <a:defRPr kumimoji="1">
          <a:solidFill>
            <a:schemeClr val="tx1"/>
          </a:solidFill>
          <a:latin typeface="+mn-lt"/>
          <a:ea typeface="ＭＳ Ｐゴシック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75000"/>
        <a:buFont typeface="Webdings" charset="0"/>
        <a:buChar char="4"/>
        <a:defRPr kumimoji="1">
          <a:solidFill>
            <a:schemeClr val="tx1"/>
          </a:solidFill>
          <a:latin typeface="+mn-lt"/>
          <a:ea typeface="ＭＳ Ｐゴシック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charset="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9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9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9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9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9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9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" y="1279079"/>
            <a:ext cx="89916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NoSQL; Big Data Systems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958645" y="3091434"/>
            <a:ext cx="7256207" cy="1470024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64008" lvl="0" indent="0" algn="ctr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2DA2BF"/>
              </a:buClr>
              <a:buSzPct val="68000"/>
              <a:buFont typeface="Wingdings 3" charset="2"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Overview; Parallel/Distributed Architectures</a:t>
            </a:r>
          </a:p>
        </p:txBody>
      </p:sp>
    </p:spTree>
    <p:extLst>
      <p:ext uri="{BB962C8B-B14F-4D97-AF65-F5344CB8AC3E}">
        <p14:creationId xmlns:p14="http://schemas.microsoft.com/office/powerpoint/2010/main" val="1959206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9709-6504-4DC1-97DC-128E2F05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/>
              <a:t>Parallel and Distributed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E4EC8-FCF8-4F26-9684-E89BFAB45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990639" cy="5045640"/>
          </a:xfrm>
        </p:spPr>
        <p:txBody>
          <a:bodyPr/>
          <a:lstStyle/>
          <a:p>
            <a:pPr>
              <a:spcAft>
                <a:spcPts val="200"/>
              </a:spcAft>
            </a:pPr>
            <a:r>
              <a:rPr lang="en-IN" sz="2400" dirty="0"/>
              <a:t>Ability to scale “up” a computer is limited </a:t>
            </a:r>
            <a:r>
              <a:rPr lang="en-IN" sz="2400" dirty="0">
                <a:sym typeface="Wingdings" pitchFamily="2" charset="2"/>
              </a:rPr>
              <a:t> Use many computers together</a:t>
            </a:r>
          </a:p>
          <a:p>
            <a:pPr lvl="1">
              <a:spcAft>
                <a:spcPts val="200"/>
              </a:spcAft>
            </a:pPr>
            <a:r>
              <a:rPr lang="en-IN" sz="2000" dirty="0">
                <a:sym typeface="Wingdings" pitchFamily="2" charset="2"/>
              </a:rPr>
              <a:t>Called cluster or network of computers (and today, just a “data </a:t>
            </a:r>
            <a:r>
              <a:rPr lang="en-IN" sz="2000" dirty="0" err="1">
                <a:sym typeface="Wingdings" pitchFamily="2" charset="2"/>
              </a:rPr>
              <a:t>center</a:t>
            </a:r>
            <a:r>
              <a:rPr lang="en-IN" sz="2000" dirty="0">
                <a:sym typeface="Wingdings" pitchFamily="2" charset="2"/>
              </a:rPr>
              <a:t>”)</a:t>
            </a:r>
          </a:p>
          <a:p>
            <a:pPr lvl="4">
              <a:spcAft>
                <a:spcPts val="200"/>
              </a:spcAft>
            </a:pPr>
            <a:endParaRPr lang="en-IN" sz="2400" dirty="0">
              <a:sym typeface="Wingdings" pitchFamily="2" charset="2"/>
            </a:endParaRPr>
          </a:p>
          <a:p>
            <a:pPr>
              <a:spcAft>
                <a:spcPts val="200"/>
              </a:spcAft>
            </a:pPr>
            <a:r>
              <a:rPr lang="en-IN" sz="2400" dirty="0">
                <a:sym typeface="Wingdings" pitchFamily="2" charset="2"/>
              </a:rPr>
              <a:t>Also need to ”meet” where the users are</a:t>
            </a:r>
          </a:p>
          <a:p>
            <a:pPr lvl="1">
              <a:spcAft>
                <a:spcPts val="200"/>
              </a:spcAft>
            </a:pPr>
            <a:r>
              <a:rPr lang="en-IN" sz="2400" dirty="0">
                <a:sym typeface="Wingdings" pitchFamily="2" charset="2"/>
              </a:rPr>
              <a:t>To minimize interactive latencies (e.g., social networks)</a:t>
            </a:r>
          </a:p>
          <a:p>
            <a:pPr lvl="4">
              <a:spcAft>
                <a:spcPts val="200"/>
              </a:spcAft>
            </a:pPr>
            <a:endParaRPr lang="en-IN" sz="2400" dirty="0">
              <a:sym typeface="Wingdings" pitchFamily="2" charset="2"/>
            </a:endParaRPr>
          </a:p>
          <a:p>
            <a:pPr>
              <a:spcAft>
                <a:spcPts val="200"/>
              </a:spcAft>
            </a:pPr>
            <a:r>
              <a:rPr lang="en-IN" sz="2400" dirty="0">
                <a:sym typeface="Wingdings" pitchFamily="2" charset="2"/>
              </a:rPr>
              <a:t>Has made parallel and distributed architectures very common today</a:t>
            </a:r>
            <a:endParaRPr lang="en-IN" sz="2400" dirty="0"/>
          </a:p>
          <a:p>
            <a:pPr lvl="1">
              <a:spcAft>
                <a:spcPts val="200"/>
              </a:spcAft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8031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ＭＳ Ｐゴシック" charset="0"/>
                <a:cs typeface="ＭＳ Ｐゴシック" charset="0"/>
              </a:rPr>
              <a:t>Parallel Architectures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Helvetica" charset="0"/>
                <a:ea typeface="ＭＳ Ｐゴシック" charset="0"/>
                <a:cs typeface="ＭＳ Ｐゴシック" charset="0"/>
              </a:rPr>
              <a:t>Shared-nothing vs. shared-memory vs. shared-disk</a:t>
            </a:r>
          </a:p>
        </p:txBody>
      </p:sp>
      <p:pic>
        <p:nvPicPr>
          <p:cNvPr id="307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" t="4622" r="693" b="5547"/>
          <a:stretch>
            <a:fillRect/>
          </a:stretch>
        </p:blipFill>
        <p:spPr bwMode="auto">
          <a:xfrm>
            <a:off x="1265238" y="1900238"/>
            <a:ext cx="6513512" cy="4440237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186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ＭＳ Ｐゴシック" charset="0"/>
                <a:cs typeface="ＭＳ Ｐゴシック" charset="0"/>
              </a:rPr>
              <a:t>Parallel Architectures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CD5A52-1620-9B47-853E-BA1897A33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5042" y="874628"/>
            <a:ext cx="5685500" cy="29353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93E330-BF7D-F849-A52E-83204002AB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2600" y="3810000"/>
            <a:ext cx="48514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35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ＭＳ Ｐゴシック" charset="0"/>
                <a:cs typeface="ＭＳ Ｐゴシック" charset="0"/>
              </a:rPr>
              <a:t>Parallel Architectures</a:t>
            </a:r>
          </a:p>
        </p:txBody>
      </p:sp>
      <p:sp>
        <p:nvSpPr>
          <p:cNvPr id="713774" name="Rectangle 46"/>
          <p:cNvSpPr>
            <a:spLocks noChangeArrowheads="1"/>
          </p:cNvSpPr>
          <p:nvPr/>
        </p:nvSpPr>
        <p:spPr bwMode="auto">
          <a:xfrm>
            <a:off x="6465888" y="3763963"/>
            <a:ext cx="2006600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Distributed transactions are complicated (deadlock detection etc);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713772" name="Rectangle 44"/>
          <p:cNvSpPr>
            <a:spLocks noChangeArrowheads="1"/>
          </p:cNvSpPr>
          <p:nvPr/>
        </p:nvSpPr>
        <p:spPr bwMode="auto">
          <a:xfrm>
            <a:off x="4460875" y="3763963"/>
            <a:ext cx="2005013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Transactions complicated; natural fault-tolerance.</a:t>
            </a:r>
          </a:p>
        </p:txBody>
      </p:sp>
      <p:sp>
        <p:nvSpPr>
          <p:cNvPr id="713770" name="Rectangle 42"/>
          <p:cNvSpPr>
            <a:spLocks noChangeArrowheads="1"/>
          </p:cNvSpPr>
          <p:nvPr/>
        </p:nvSpPr>
        <p:spPr bwMode="auto">
          <a:xfrm>
            <a:off x="2454275" y="3763963"/>
            <a:ext cx="2006600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Cache-coherency an issue</a:t>
            </a:r>
          </a:p>
        </p:txBody>
      </p:sp>
      <p:sp>
        <p:nvSpPr>
          <p:cNvPr id="713768" name="Rectangle 40"/>
          <p:cNvSpPr>
            <a:spLocks noChangeArrowheads="1"/>
          </p:cNvSpPr>
          <p:nvPr/>
        </p:nvSpPr>
        <p:spPr bwMode="auto">
          <a:xfrm>
            <a:off x="447675" y="3763963"/>
            <a:ext cx="2006600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1" i="0" u="none" strike="noStrike" kern="1200" cap="none" spc="0" normalizeH="0" baseline="0" noProof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Notes </a:t>
            </a:r>
          </a:p>
        </p:txBody>
      </p:sp>
      <p:sp>
        <p:nvSpPr>
          <p:cNvPr id="713764" name="Rectangle 36"/>
          <p:cNvSpPr>
            <a:spLocks noChangeArrowheads="1"/>
          </p:cNvSpPr>
          <p:nvPr/>
        </p:nvSpPr>
        <p:spPr bwMode="auto">
          <a:xfrm>
            <a:off x="447675" y="5599113"/>
            <a:ext cx="200660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1" i="0" u="none" strike="noStrike" kern="1200" cap="none" spc="0" normalizeH="0" baseline="0" noProof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Main use</a:t>
            </a:r>
          </a:p>
        </p:txBody>
      </p:sp>
      <p:sp>
        <p:nvSpPr>
          <p:cNvPr id="713762" name="Rectangle 34"/>
          <p:cNvSpPr>
            <a:spLocks noChangeArrowheads="1"/>
          </p:cNvSpPr>
          <p:nvPr/>
        </p:nvSpPr>
        <p:spPr bwMode="auto">
          <a:xfrm>
            <a:off x="447675" y="2574925"/>
            <a:ext cx="2006600" cy="118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1" i="0" u="none" strike="noStrike" kern="1200" cap="none" spc="0" normalizeH="0" baseline="0" noProof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Scalability ?</a:t>
            </a:r>
          </a:p>
        </p:txBody>
      </p:sp>
      <p:sp>
        <p:nvSpPr>
          <p:cNvPr id="31753" name="Rectangle 32"/>
          <p:cNvSpPr>
            <a:spLocks noChangeArrowheads="1"/>
          </p:cNvSpPr>
          <p:nvPr/>
        </p:nvSpPr>
        <p:spPr bwMode="auto">
          <a:xfrm>
            <a:off x="447675" y="1660525"/>
            <a:ext cx="2006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1" i="0" u="none" strike="noStrike" kern="1200" cap="none" spc="0" normalizeH="0" baseline="0" noProof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Communication between processors</a:t>
            </a:r>
          </a:p>
        </p:txBody>
      </p:sp>
      <p:sp>
        <p:nvSpPr>
          <p:cNvPr id="31754" name="Rectangle 30"/>
          <p:cNvSpPr>
            <a:spLocks noChangeArrowheads="1"/>
          </p:cNvSpPr>
          <p:nvPr/>
        </p:nvSpPr>
        <p:spPr bwMode="auto">
          <a:xfrm>
            <a:off x="447675" y="1165225"/>
            <a:ext cx="20066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713746" name="Rectangle 18"/>
          <p:cNvSpPr>
            <a:spLocks noChangeArrowheads="1"/>
          </p:cNvSpPr>
          <p:nvPr/>
        </p:nvSpPr>
        <p:spPr bwMode="auto">
          <a:xfrm>
            <a:off x="6465888" y="5599113"/>
            <a:ext cx="200660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Everywhere</a:t>
            </a:r>
          </a:p>
        </p:txBody>
      </p:sp>
      <p:sp>
        <p:nvSpPr>
          <p:cNvPr id="713745" name="Rectangle 17"/>
          <p:cNvSpPr>
            <a:spLocks noChangeArrowheads="1"/>
          </p:cNvSpPr>
          <p:nvPr/>
        </p:nvSpPr>
        <p:spPr bwMode="auto">
          <a:xfrm>
            <a:off x="4460875" y="5599113"/>
            <a:ext cx="2005013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Not used very often</a:t>
            </a:r>
          </a:p>
        </p:txBody>
      </p:sp>
      <p:sp>
        <p:nvSpPr>
          <p:cNvPr id="713744" name="Rectangle 16"/>
          <p:cNvSpPr>
            <a:spLocks noChangeArrowheads="1"/>
          </p:cNvSpPr>
          <p:nvPr/>
        </p:nvSpPr>
        <p:spPr bwMode="auto">
          <a:xfrm>
            <a:off x="2454275" y="5599113"/>
            <a:ext cx="200660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Low degrees of parallelism</a:t>
            </a:r>
          </a:p>
        </p:txBody>
      </p:sp>
      <p:sp>
        <p:nvSpPr>
          <p:cNvPr id="713743" name="Rectangle 15"/>
          <p:cNvSpPr>
            <a:spLocks noChangeArrowheads="1"/>
          </p:cNvSpPr>
          <p:nvPr/>
        </p:nvSpPr>
        <p:spPr bwMode="auto">
          <a:xfrm>
            <a:off x="6465888" y="2574925"/>
            <a:ext cx="2006600" cy="118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Very very scalable</a:t>
            </a:r>
          </a:p>
        </p:txBody>
      </p:sp>
      <p:sp>
        <p:nvSpPr>
          <p:cNvPr id="713742" name="Rectangle 14"/>
          <p:cNvSpPr>
            <a:spLocks noChangeArrowheads="1"/>
          </p:cNvSpPr>
          <p:nvPr/>
        </p:nvSpPr>
        <p:spPr bwMode="auto">
          <a:xfrm>
            <a:off x="4460875" y="2574925"/>
            <a:ext cx="2005013" cy="118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Not very scalable (disk interconnect is the bottleneck)</a:t>
            </a:r>
          </a:p>
        </p:txBody>
      </p:sp>
      <p:sp>
        <p:nvSpPr>
          <p:cNvPr id="713741" name="Rectangle 13"/>
          <p:cNvSpPr>
            <a:spLocks noChangeArrowheads="1"/>
          </p:cNvSpPr>
          <p:nvPr/>
        </p:nvSpPr>
        <p:spPr bwMode="auto">
          <a:xfrm>
            <a:off x="2454275" y="2574925"/>
            <a:ext cx="2006600" cy="118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Not beyond 32 or 64 or so (memory bus is the bottleneck)</a:t>
            </a:r>
          </a:p>
        </p:txBody>
      </p:sp>
      <p:sp>
        <p:nvSpPr>
          <p:cNvPr id="31761" name="Rectangle 12"/>
          <p:cNvSpPr>
            <a:spLocks noChangeArrowheads="1"/>
          </p:cNvSpPr>
          <p:nvPr/>
        </p:nvSpPr>
        <p:spPr bwMode="auto">
          <a:xfrm>
            <a:off x="6465888" y="1660525"/>
            <a:ext cx="2006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Over a LAN, so slowest</a:t>
            </a:r>
          </a:p>
        </p:txBody>
      </p:sp>
      <p:sp>
        <p:nvSpPr>
          <p:cNvPr id="31762" name="Rectangle 11"/>
          <p:cNvSpPr>
            <a:spLocks noChangeArrowheads="1"/>
          </p:cNvSpPr>
          <p:nvPr/>
        </p:nvSpPr>
        <p:spPr bwMode="auto">
          <a:xfrm>
            <a:off x="4460875" y="1660525"/>
            <a:ext cx="2005013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Disk interconnect is very fast</a:t>
            </a:r>
          </a:p>
        </p:txBody>
      </p:sp>
      <p:sp>
        <p:nvSpPr>
          <p:cNvPr id="31763" name="Rectangle 10"/>
          <p:cNvSpPr>
            <a:spLocks noChangeArrowheads="1"/>
          </p:cNvSpPr>
          <p:nvPr/>
        </p:nvSpPr>
        <p:spPr bwMode="auto">
          <a:xfrm>
            <a:off x="2454275" y="1660525"/>
            <a:ext cx="2006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Extremely fast</a:t>
            </a:r>
          </a:p>
        </p:txBody>
      </p:sp>
      <p:sp>
        <p:nvSpPr>
          <p:cNvPr id="31764" name="Rectangle 9"/>
          <p:cNvSpPr>
            <a:spLocks noChangeArrowheads="1"/>
          </p:cNvSpPr>
          <p:nvPr/>
        </p:nvSpPr>
        <p:spPr bwMode="auto">
          <a:xfrm>
            <a:off x="6465888" y="1165225"/>
            <a:ext cx="20066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1" i="0" u="none" strike="noStrike" kern="1200" cap="none" spc="0" normalizeH="0" baseline="0" noProof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Shared Nothing</a:t>
            </a:r>
          </a:p>
        </p:txBody>
      </p:sp>
      <p:sp>
        <p:nvSpPr>
          <p:cNvPr id="31765" name="Rectangle 8"/>
          <p:cNvSpPr>
            <a:spLocks noChangeArrowheads="1"/>
          </p:cNvSpPr>
          <p:nvPr/>
        </p:nvSpPr>
        <p:spPr bwMode="auto">
          <a:xfrm>
            <a:off x="4460875" y="1165225"/>
            <a:ext cx="2005013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1" i="0" u="none" strike="noStrike" kern="1200" cap="none" spc="0" normalizeH="0" baseline="0" noProof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Shared Disk</a:t>
            </a:r>
          </a:p>
        </p:txBody>
      </p:sp>
      <p:sp>
        <p:nvSpPr>
          <p:cNvPr id="31766" name="Rectangle 7"/>
          <p:cNvSpPr>
            <a:spLocks noChangeArrowheads="1"/>
          </p:cNvSpPr>
          <p:nvPr/>
        </p:nvSpPr>
        <p:spPr bwMode="auto">
          <a:xfrm>
            <a:off x="2454275" y="1165225"/>
            <a:ext cx="20066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0"/>
              <a:buNone/>
              <a:tabLst/>
              <a:defRPr/>
            </a:pPr>
            <a:r>
              <a:rPr kumimoji="1" lang="en-US" sz="1800" b="1" i="0" u="none" strike="noStrike" kern="1200" cap="none" spc="0" normalizeH="0" baseline="0" noProof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Shared Memory</a:t>
            </a:r>
          </a:p>
        </p:txBody>
      </p:sp>
      <p:sp>
        <p:nvSpPr>
          <p:cNvPr id="31767" name="Line 19"/>
          <p:cNvSpPr>
            <a:spLocks noChangeShapeType="1"/>
          </p:cNvSpPr>
          <p:nvPr/>
        </p:nvSpPr>
        <p:spPr bwMode="auto">
          <a:xfrm>
            <a:off x="447675" y="1165225"/>
            <a:ext cx="8024813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68" name="Line 20"/>
          <p:cNvSpPr>
            <a:spLocks noChangeShapeType="1"/>
          </p:cNvSpPr>
          <p:nvPr/>
        </p:nvSpPr>
        <p:spPr bwMode="auto">
          <a:xfrm>
            <a:off x="447675" y="1660525"/>
            <a:ext cx="80248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69" name="Line 21"/>
          <p:cNvSpPr>
            <a:spLocks noChangeShapeType="1"/>
          </p:cNvSpPr>
          <p:nvPr/>
        </p:nvSpPr>
        <p:spPr bwMode="auto">
          <a:xfrm>
            <a:off x="447675" y="2574925"/>
            <a:ext cx="80248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70" name="Line 22"/>
          <p:cNvSpPr>
            <a:spLocks noChangeShapeType="1"/>
          </p:cNvSpPr>
          <p:nvPr/>
        </p:nvSpPr>
        <p:spPr bwMode="auto">
          <a:xfrm>
            <a:off x="447675" y="3763963"/>
            <a:ext cx="80248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71" name="Line 23"/>
          <p:cNvSpPr>
            <a:spLocks noChangeShapeType="1"/>
          </p:cNvSpPr>
          <p:nvPr/>
        </p:nvSpPr>
        <p:spPr bwMode="auto">
          <a:xfrm>
            <a:off x="447675" y="6351588"/>
            <a:ext cx="8024813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72" name="Line 24"/>
          <p:cNvSpPr>
            <a:spLocks noChangeShapeType="1"/>
          </p:cNvSpPr>
          <p:nvPr/>
        </p:nvSpPr>
        <p:spPr bwMode="auto">
          <a:xfrm>
            <a:off x="447675" y="1165225"/>
            <a:ext cx="0" cy="5186363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73" name="Line 25"/>
          <p:cNvSpPr>
            <a:spLocks noChangeShapeType="1"/>
          </p:cNvSpPr>
          <p:nvPr/>
        </p:nvSpPr>
        <p:spPr bwMode="auto">
          <a:xfrm>
            <a:off x="4460875" y="1165225"/>
            <a:ext cx="0" cy="51863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74" name="Line 26"/>
          <p:cNvSpPr>
            <a:spLocks noChangeShapeType="1"/>
          </p:cNvSpPr>
          <p:nvPr/>
        </p:nvSpPr>
        <p:spPr bwMode="auto">
          <a:xfrm>
            <a:off x="6465888" y="1165225"/>
            <a:ext cx="0" cy="51863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75" name="Line 27"/>
          <p:cNvSpPr>
            <a:spLocks noChangeShapeType="1"/>
          </p:cNvSpPr>
          <p:nvPr/>
        </p:nvSpPr>
        <p:spPr bwMode="auto">
          <a:xfrm>
            <a:off x="8472488" y="1165225"/>
            <a:ext cx="0" cy="5186363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76" name="Line 31"/>
          <p:cNvSpPr>
            <a:spLocks noChangeShapeType="1"/>
          </p:cNvSpPr>
          <p:nvPr/>
        </p:nvSpPr>
        <p:spPr bwMode="auto">
          <a:xfrm>
            <a:off x="2454275" y="1165225"/>
            <a:ext cx="0" cy="51863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31777" name="Line 41"/>
          <p:cNvSpPr>
            <a:spLocks noChangeShapeType="1"/>
          </p:cNvSpPr>
          <p:nvPr/>
        </p:nvSpPr>
        <p:spPr bwMode="auto">
          <a:xfrm>
            <a:off x="447675" y="5599113"/>
            <a:ext cx="80248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47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3774" grpId="0"/>
      <p:bldP spid="713772" grpId="0"/>
      <p:bldP spid="713770" grpId="0"/>
      <p:bldP spid="713768" grpId="0"/>
      <p:bldP spid="713764" grpId="0"/>
      <p:bldP spid="713762" grpId="0"/>
      <p:bldP spid="713746" grpId="0"/>
      <p:bldP spid="713745" grpId="0"/>
      <p:bldP spid="713744" grpId="0"/>
      <p:bldP spid="713743" grpId="0"/>
      <p:bldP spid="713742" grpId="0"/>
      <p:bldP spid="71374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 charset="0"/>
              </a:rPr>
              <a:t>Parallel Systems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</a:rPr>
              <a:t>A </a:t>
            </a:r>
            <a:r>
              <a:rPr lang="en-US" b="1" dirty="0">
                <a:solidFill>
                  <a:srgbClr val="000099"/>
                </a:solidFill>
                <a:latin typeface="Helvetica" charset="0"/>
              </a:rPr>
              <a:t>coarse-grain</a:t>
            </a:r>
            <a:r>
              <a:rPr lang="en-US" dirty="0">
                <a:solidFill>
                  <a:srgbClr val="000099"/>
                </a:solidFill>
                <a:latin typeface="Helvetica" charset="0"/>
              </a:rPr>
              <a:t> </a:t>
            </a:r>
            <a:r>
              <a:rPr lang="en-US" b="1" dirty="0">
                <a:solidFill>
                  <a:srgbClr val="000099"/>
                </a:solidFill>
                <a:latin typeface="Helvetica" charset="0"/>
              </a:rPr>
              <a:t>parallel</a:t>
            </a:r>
            <a:r>
              <a:rPr lang="en-US" dirty="0">
                <a:latin typeface="Helvetica" charset="0"/>
              </a:rPr>
              <a:t> machine </a:t>
            </a:r>
            <a:r>
              <a:rPr lang="en-US" dirty="0">
                <a:latin typeface="Helvetica" charset="0"/>
                <a:sym typeface="Wingdings" pitchFamily="2" charset="2"/>
              </a:rPr>
              <a:t></a:t>
            </a:r>
            <a:r>
              <a:rPr lang="en-US" dirty="0">
                <a:latin typeface="Helvetica" charset="0"/>
              </a:rPr>
              <a:t> a small number of powerful processors</a:t>
            </a:r>
          </a:p>
          <a:p>
            <a:r>
              <a:rPr lang="en-US" dirty="0">
                <a:latin typeface="Helvetica" charset="0"/>
              </a:rPr>
              <a:t>A </a:t>
            </a:r>
            <a:r>
              <a:rPr lang="en-US" b="1" dirty="0">
                <a:solidFill>
                  <a:srgbClr val="000099"/>
                </a:solidFill>
                <a:latin typeface="Helvetica" charset="0"/>
              </a:rPr>
              <a:t>massively parallel</a:t>
            </a:r>
            <a:r>
              <a:rPr lang="en-US" dirty="0">
                <a:latin typeface="Helvetica" charset="0"/>
              </a:rPr>
              <a:t> or </a:t>
            </a:r>
            <a:r>
              <a:rPr lang="en-US" b="1" dirty="0">
                <a:solidFill>
                  <a:srgbClr val="000099"/>
                </a:solidFill>
                <a:latin typeface="Helvetica" charset="0"/>
              </a:rPr>
              <a:t>fine grain parallel</a:t>
            </a:r>
            <a:r>
              <a:rPr lang="en-US" i="1" dirty="0">
                <a:latin typeface="Helvetica" charset="0"/>
              </a:rPr>
              <a:t> </a:t>
            </a:r>
            <a:r>
              <a:rPr lang="en-US" dirty="0">
                <a:latin typeface="Helvetica" charset="0"/>
              </a:rPr>
              <a:t>machine </a:t>
            </a:r>
            <a:r>
              <a:rPr lang="en-US" dirty="0">
                <a:latin typeface="Helvetica" charset="0"/>
                <a:sym typeface="Wingdings" pitchFamily="2" charset="2"/>
              </a:rPr>
              <a:t></a:t>
            </a:r>
            <a:r>
              <a:rPr lang="en-US" dirty="0">
                <a:latin typeface="Helvetica" charset="0"/>
              </a:rPr>
              <a:t> thousands of smaller processors.</a:t>
            </a:r>
          </a:p>
          <a:p>
            <a:r>
              <a:rPr lang="en-US" dirty="0">
                <a:latin typeface="Helvetica" charset="0"/>
              </a:rPr>
              <a:t>We see a variety of mixes of these today, especially with the rise of multi-core machines</a:t>
            </a:r>
          </a:p>
          <a:p>
            <a:endParaRPr lang="en-US" dirty="0">
              <a:latin typeface="Helvetica" charset="0"/>
            </a:endParaRPr>
          </a:p>
          <a:p>
            <a:endParaRPr lang="en-US" dirty="0">
              <a:latin typeface="Helvetica" charset="0"/>
            </a:endParaRPr>
          </a:p>
          <a:p>
            <a:r>
              <a:rPr lang="en-US" dirty="0">
                <a:latin typeface="Helvetica" charset="0"/>
              </a:rPr>
              <a:t>Two main performance measures:</a:t>
            </a:r>
          </a:p>
          <a:p>
            <a:pPr lvl="1"/>
            <a:r>
              <a:rPr lang="en-US" b="1" dirty="0">
                <a:solidFill>
                  <a:srgbClr val="000099"/>
                </a:solidFill>
                <a:latin typeface="Helvetica" charset="0"/>
                <a:ea typeface="ＭＳ Ｐゴシック" charset="0"/>
              </a:rPr>
              <a:t>throughput</a:t>
            </a:r>
            <a:r>
              <a:rPr lang="en-US" dirty="0">
                <a:latin typeface="Helvetica" charset="0"/>
                <a:ea typeface="ＭＳ Ｐゴシック" charset="0"/>
              </a:rPr>
              <a:t> --- the number of tasks that can be completed in a given time interval</a:t>
            </a:r>
          </a:p>
          <a:p>
            <a:pPr lvl="1"/>
            <a:r>
              <a:rPr lang="en-US" b="1" dirty="0">
                <a:solidFill>
                  <a:srgbClr val="000099"/>
                </a:solidFill>
                <a:latin typeface="Helvetica" charset="0"/>
                <a:ea typeface="ＭＳ Ｐゴシック" charset="0"/>
              </a:rPr>
              <a:t>response time</a:t>
            </a:r>
            <a:r>
              <a:rPr lang="en-US" dirty="0">
                <a:latin typeface="Helvetica" charset="0"/>
                <a:ea typeface="ＭＳ Ｐゴシック" charset="0"/>
              </a:rPr>
              <a:t> --- the amount of time it takes to complete a single task from the time it is submitted</a:t>
            </a:r>
          </a:p>
          <a:p>
            <a:endParaRPr lang="en-US" dirty="0"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864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 charset="0"/>
              </a:rPr>
              <a:t>Speed-Up and Scale-Up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8064" y="1195304"/>
            <a:ext cx="6469147" cy="4903788"/>
          </a:xfrm>
        </p:spPr>
        <p:txBody>
          <a:bodyPr/>
          <a:lstStyle/>
          <a:p>
            <a:r>
              <a:rPr lang="en-US" sz="1600" b="1" dirty="0">
                <a:solidFill>
                  <a:srgbClr val="000099"/>
                </a:solidFill>
                <a:latin typeface="Helvetica" charset="0"/>
              </a:rPr>
              <a:t>Speedup</a:t>
            </a:r>
            <a:r>
              <a:rPr lang="en-US" sz="1600" dirty="0">
                <a:latin typeface="Helvetica" charset="0"/>
              </a:rPr>
              <a:t>: a fixed-sized problem executing on a small system is given to a system which is </a:t>
            </a:r>
            <a:r>
              <a:rPr lang="en-US" sz="1600" i="1" dirty="0">
                <a:latin typeface="Helvetica" charset="0"/>
              </a:rPr>
              <a:t>N</a:t>
            </a:r>
            <a:r>
              <a:rPr lang="en-US" sz="1600" dirty="0">
                <a:latin typeface="Helvetica" charset="0"/>
              </a:rPr>
              <a:t>-times larger.</a:t>
            </a:r>
          </a:p>
          <a:p>
            <a:pPr lvl="1"/>
            <a:r>
              <a:rPr lang="en-US" sz="1400" dirty="0">
                <a:latin typeface="Helvetica" charset="0"/>
                <a:ea typeface="ＭＳ Ｐゴシック" charset="0"/>
              </a:rPr>
              <a:t>Measured by:</a:t>
            </a:r>
          </a:p>
          <a:p>
            <a:pPr lvl="1">
              <a:buFont typeface="Monotype Sorts" charset="0"/>
              <a:buNone/>
            </a:pPr>
            <a:r>
              <a:rPr lang="en-US" sz="1400" i="1" dirty="0">
                <a:latin typeface="Helvetica" charset="0"/>
                <a:ea typeface="ＭＳ Ｐゴシック" charset="0"/>
              </a:rPr>
              <a:t>     speedup = small system elapsed time</a:t>
            </a:r>
          </a:p>
          <a:p>
            <a:pPr lvl="1">
              <a:buFont typeface="Monotype Sorts" charset="0"/>
              <a:buNone/>
            </a:pPr>
            <a:r>
              <a:rPr lang="en-US" sz="1400" i="1" dirty="0">
                <a:latin typeface="Helvetica" charset="0"/>
                <a:ea typeface="ＭＳ Ｐゴシック" charset="0"/>
              </a:rPr>
              <a:t>                       large system elapsed time</a:t>
            </a:r>
          </a:p>
          <a:p>
            <a:pPr lvl="1"/>
            <a:r>
              <a:rPr lang="en-US" sz="1400" dirty="0">
                <a:latin typeface="Helvetica" charset="0"/>
                <a:ea typeface="ＭＳ Ｐゴシック" charset="0"/>
              </a:rPr>
              <a:t>Speedup is </a:t>
            </a:r>
            <a:r>
              <a:rPr lang="en-US" sz="1400" b="1" dirty="0">
                <a:latin typeface="Helvetica" charset="0"/>
                <a:ea typeface="ＭＳ Ｐゴシック" charset="0"/>
              </a:rPr>
              <a:t>linear</a:t>
            </a:r>
            <a:r>
              <a:rPr lang="en-US" sz="1400" dirty="0">
                <a:latin typeface="Helvetica" charset="0"/>
                <a:ea typeface="ＭＳ Ｐゴシック" charset="0"/>
              </a:rPr>
              <a:t> if equation equals N.</a:t>
            </a:r>
          </a:p>
          <a:p>
            <a:endParaRPr lang="en-US" sz="1600" b="1" dirty="0">
              <a:solidFill>
                <a:srgbClr val="000099"/>
              </a:solidFill>
              <a:latin typeface="Helvetica" charset="0"/>
            </a:endParaRPr>
          </a:p>
          <a:p>
            <a:endParaRPr lang="en-US" sz="1600" b="1" dirty="0">
              <a:solidFill>
                <a:srgbClr val="000099"/>
              </a:solidFill>
              <a:latin typeface="Helvetica" charset="0"/>
            </a:endParaRPr>
          </a:p>
          <a:p>
            <a:r>
              <a:rPr lang="en-US" sz="1600" b="1" dirty="0">
                <a:solidFill>
                  <a:srgbClr val="000099"/>
                </a:solidFill>
                <a:latin typeface="Helvetica" charset="0"/>
              </a:rPr>
              <a:t>Scaleup</a:t>
            </a:r>
            <a:r>
              <a:rPr lang="en-US" sz="1600" dirty="0">
                <a:latin typeface="Helvetica" charset="0"/>
              </a:rPr>
              <a:t>: increase the size of both the problem and the system</a:t>
            </a:r>
          </a:p>
          <a:p>
            <a:pPr lvl="1"/>
            <a:r>
              <a:rPr lang="en-US" sz="1400" i="1" dirty="0">
                <a:latin typeface="Helvetica" charset="0"/>
                <a:ea typeface="ＭＳ Ｐゴシック" charset="0"/>
              </a:rPr>
              <a:t>N</a:t>
            </a:r>
            <a:r>
              <a:rPr lang="en-US" sz="1400" dirty="0">
                <a:latin typeface="Helvetica" charset="0"/>
                <a:ea typeface="ＭＳ Ｐゴシック" charset="0"/>
              </a:rPr>
              <a:t>-times larger system used to perform </a:t>
            </a:r>
            <a:r>
              <a:rPr lang="en-US" sz="1400" i="1" dirty="0">
                <a:latin typeface="Helvetica" charset="0"/>
                <a:ea typeface="ＭＳ Ｐゴシック" charset="0"/>
              </a:rPr>
              <a:t>N</a:t>
            </a:r>
            <a:r>
              <a:rPr lang="en-US" sz="1400" dirty="0">
                <a:latin typeface="Helvetica" charset="0"/>
                <a:ea typeface="ＭＳ Ｐゴシック" charset="0"/>
              </a:rPr>
              <a:t>-times larger job</a:t>
            </a:r>
          </a:p>
          <a:p>
            <a:pPr lvl="1"/>
            <a:r>
              <a:rPr lang="en-US" sz="1400" dirty="0">
                <a:latin typeface="Helvetica" charset="0"/>
                <a:ea typeface="ＭＳ Ｐゴシック" charset="0"/>
              </a:rPr>
              <a:t>Measured by:</a:t>
            </a:r>
          </a:p>
          <a:p>
            <a:pPr lvl="1">
              <a:buFont typeface="Monotype Sorts" charset="0"/>
              <a:buNone/>
            </a:pPr>
            <a:r>
              <a:rPr lang="en-US" sz="1400" i="1" dirty="0">
                <a:latin typeface="Helvetica" charset="0"/>
                <a:ea typeface="ＭＳ Ｐゴシック" charset="0"/>
              </a:rPr>
              <a:t>     scaleup = small system small problem elapsed time</a:t>
            </a:r>
          </a:p>
          <a:p>
            <a:pPr lvl="1">
              <a:buFont typeface="Monotype Sorts" charset="0"/>
              <a:buNone/>
            </a:pPr>
            <a:r>
              <a:rPr lang="en-US" sz="1400" i="1" dirty="0">
                <a:latin typeface="Helvetica" charset="0"/>
                <a:ea typeface="ＭＳ Ｐゴシック" charset="0"/>
              </a:rPr>
              <a:t>                         big system big problem elapsed time </a:t>
            </a:r>
          </a:p>
          <a:p>
            <a:pPr lvl="1"/>
            <a:r>
              <a:rPr lang="en-US" sz="1400" dirty="0">
                <a:latin typeface="Helvetica" charset="0"/>
                <a:ea typeface="ＭＳ Ｐゴシック" charset="0"/>
              </a:rPr>
              <a:t>Scale up is </a:t>
            </a:r>
            <a:r>
              <a:rPr lang="en-US" sz="1400" b="1" dirty="0">
                <a:latin typeface="Helvetica" charset="0"/>
                <a:ea typeface="ＭＳ Ｐゴシック" charset="0"/>
              </a:rPr>
              <a:t>linear</a:t>
            </a:r>
            <a:r>
              <a:rPr lang="en-US" sz="1400" dirty="0">
                <a:latin typeface="Helvetica" charset="0"/>
                <a:ea typeface="ＭＳ Ｐゴシック" charset="0"/>
              </a:rPr>
              <a:t> if equation equals 1.</a:t>
            </a:r>
          </a:p>
        </p:txBody>
      </p:sp>
      <p:sp>
        <p:nvSpPr>
          <p:cNvPr id="50180" name="Line 4"/>
          <p:cNvSpPr>
            <a:spLocks noChangeShapeType="1"/>
          </p:cNvSpPr>
          <p:nvPr/>
        </p:nvSpPr>
        <p:spPr bwMode="auto">
          <a:xfrm>
            <a:off x="1733465" y="2349751"/>
            <a:ext cx="211664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50181" name="Line 5"/>
          <p:cNvSpPr>
            <a:spLocks noChangeShapeType="1"/>
          </p:cNvSpPr>
          <p:nvPr/>
        </p:nvSpPr>
        <p:spPr bwMode="auto">
          <a:xfrm>
            <a:off x="1733465" y="4779044"/>
            <a:ext cx="322354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6A5670FA-52F5-5644-876A-1E1ACC936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211" y="1464981"/>
            <a:ext cx="2385207" cy="1633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>
            <a:extLst>
              <a:ext uri="{FF2B5EF4-FFF2-40B4-BE49-F238E27FC236}">
                <a16:creationId xmlns:a16="http://schemas.microsoft.com/office/drawing/2014/main" id="{97A58108-2801-DE47-AD84-4AF6D2F8A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326" y="4657214"/>
            <a:ext cx="2438224" cy="1471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822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79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 charset="0"/>
              </a:rPr>
              <a:t>Factors Limiting Speedup and Scaleup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99"/>
                </a:solidFill>
                <a:latin typeface="Helvetica" charset="0"/>
              </a:rPr>
              <a:t>Sequential computation: </a:t>
            </a:r>
            <a:r>
              <a:rPr lang="en-US" dirty="0">
                <a:latin typeface="Helvetica" charset="0"/>
              </a:rPr>
              <a:t>Some parts may not be </a:t>
            </a:r>
            <a:r>
              <a:rPr lang="en-US" dirty="0" err="1">
                <a:latin typeface="Helvetica" charset="0"/>
              </a:rPr>
              <a:t>parallalelizable</a:t>
            </a:r>
            <a:endParaRPr lang="en-US" dirty="0">
              <a:latin typeface="Helvetica" charset="0"/>
            </a:endParaRPr>
          </a:p>
          <a:p>
            <a:pPr lvl="1"/>
            <a:r>
              <a:rPr lang="en-US" b="1" dirty="0">
                <a:latin typeface="Helvetica" charset="0"/>
              </a:rPr>
              <a:t>Amdahl’s Law</a:t>
            </a:r>
            <a:r>
              <a:rPr lang="en-US" dirty="0">
                <a:latin typeface="Helvetica" charset="0"/>
              </a:rPr>
              <a:t>: If “p” is the fraction of the task that can be parallelized, then the best speedup you can get is:</a:t>
            </a:r>
          </a:p>
          <a:p>
            <a:pPr lvl="1"/>
            <a:r>
              <a:rPr lang="en-US" dirty="0">
                <a:latin typeface="Helvetica" charset="0"/>
              </a:rPr>
              <a:t>If ”p” is 0.9, the best speedup is 10  </a:t>
            </a:r>
          </a:p>
          <a:p>
            <a:endParaRPr lang="en-US" b="1" dirty="0">
              <a:solidFill>
                <a:srgbClr val="000099"/>
              </a:solidFill>
              <a:latin typeface="Helvetica" charset="0"/>
            </a:endParaRPr>
          </a:p>
          <a:p>
            <a:r>
              <a:rPr lang="en-US" b="1" dirty="0">
                <a:solidFill>
                  <a:srgbClr val="000099"/>
                </a:solidFill>
                <a:latin typeface="Helvetica" charset="0"/>
              </a:rPr>
              <a:t>Startup costs</a:t>
            </a:r>
            <a:r>
              <a:rPr lang="en-US" dirty="0">
                <a:latin typeface="Helvetica" charset="0"/>
              </a:rPr>
              <a:t>: Cost of starting up multiple processes may dominate computation time, if the degree of parallelism is high.</a:t>
            </a:r>
          </a:p>
          <a:p>
            <a:endParaRPr lang="en-US" b="1" dirty="0">
              <a:solidFill>
                <a:srgbClr val="000099"/>
              </a:solidFill>
              <a:latin typeface="Helvetica" charset="0"/>
            </a:endParaRPr>
          </a:p>
          <a:p>
            <a:r>
              <a:rPr lang="en-US" b="1" dirty="0">
                <a:solidFill>
                  <a:srgbClr val="000099"/>
                </a:solidFill>
                <a:latin typeface="Helvetica" charset="0"/>
              </a:rPr>
              <a:t>Interference</a:t>
            </a:r>
            <a:r>
              <a:rPr lang="en-US" dirty="0">
                <a:latin typeface="Helvetica" charset="0"/>
              </a:rPr>
              <a:t>:  Processes accessing shared resources (e.g., system bus, disks, or locks) compete with each other, thus spending time waiting on other processes, rather than performing useful work.</a:t>
            </a:r>
          </a:p>
          <a:p>
            <a:endParaRPr lang="en-US" b="1" dirty="0">
              <a:solidFill>
                <a:srgbClr val="000099"/>
              </a:solidFill>
              <a:latin typeface="Helvetica" charset="0"/>
            </a:endParaRPr>
          </a:p>
          <a:p>
            <a:r>
              <a:rPr lang="en-US" b="1" dirty="0">
                <a:solidFill>
                  <a:srgbClr val="000099"/>
                </a:solidFill>
                <a:latin typeface="Helvetica" charset="0"/>
              </a:rPr>
              <a:t>Skew</a:t>
            </a:r>
            <a:r>
              <a:rPr lang="en-US" dirty="0">
                <a:latin typeface="Helvetica" charset="0"/>
              </a:rPr>
              <a:t>: Increasing the degree of parallelism increases the variance in service times of </a:t>
            </a:r>
            <a:r>
              <a:rPr lang="en-US" dirty="0" err="1">
                <a:latin typeface="Helvetica" charset="0"/>
              </a:rPr>
              <a:t>parallely</a:t>
            </a:r>
            <a:r>
              <a:rPr lang="en-US" dirty="0">
                <a:latin typeface="Helvetica" charset="0"/>
              </a:rPr>
              <a:t> executing tasks.  Overall execution time determined by </a:t>
            </a:r>
            <a:r>
              <a:rPr lang="en-US" b="1" dirty="0">
                <a:latin typeface="Helvetica" charset="0"/>
              </a:rPr>
              <a:t>slowest</a:t>
            </a:r>
            <a:r>
              <a:rPr lang="en-US" dirty="0">
                <a:latin typeface="Helvetica" charset="0"/>
              </a:rPr>
              <a:t> of </a:t>
            </a:r>
            <a:r>
              <a:rPr lang="en-US" dirty="0" err="1">
                <a:latin typeface="Helvetica" charset="0"/>
              </a:rPr>
              <a:t>parallely</a:t>
            </a:r>
            <a:r>
              <a:rPr lang="en-US" dirty="0">
                <a:latin typeface="Helvetica" charset="0"/>
              </a:rPr>
              <a:t> executing tasks.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A46027-7EC2-A049-8C60-5800BB8C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104" y="1755273"/>
            <a:ext cx="1336114" cy="63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90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1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ＭＳ Ｐゴシック" charset="0"/>
                <a:cs typeface="ＭＳ Ｐゴシック" charset="0"/>
              </a:rPr>
              <a:t>What about “Distributed” Systems?</a:t>
            </a:r>
          </a:p>
        </p:txBody>
      </p:sp>
      <p:sp>
        <p:nvSpPr>
          <p:cNvPr id="71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14425"/>
            <a:ext cx="8572500" cy="5489575"/>
          </a:xfrm>
        </p:spPr>
        <p:txBody>
          <a:bodyPr/>
          <a:lstStyle/>
          <a:p>
            <a:r>
              <a:rPr lang="en-US" sz="1800" dirty="0">
                <a:latin typeface="Helvetica" charset="0"/>
                <a:ea typeface="ＭＳ Ｐゴシック" charset="0"/>
                <a:cs typeface="ＭＳ Ｐゴシック" charset="0"/>
              </a:rPr>
              <a:t>Over a wide area network</a:t>
            </a:r>
          </a:p>
          <a:p>
            <a:r>
              <a:rPr lang="en-US" sz="1800" dirty="0">
                <a:latin typeface="Helvetica" charset="0"/>
                <a:ea typeface="ＭＳ Ｐゴシック" charset="0"/>
                <a:cs typeface="ＭＳ Ｐゴシック" charset="0"/>
              </a:rPr>
              <a:t>Typically not done for </a:t>
            </a:r>
            <a:r>
              <a:rPr lang="en-US" sz="1800" i="1" dirty="0">
                <a:latin typeface="Helvetica" charset="0"/>
                <a:ea typeface="ＭＳ Ｐゴシック" charset="0"/>
                <a:cs typeface="ＭＳ Ｐゴシック" charset="0"/>
              </a:rPr>
              <a:t>performance reasons</a:t>
            </a:r>
          </a:p>
          <a:p>
            <a:pPr lvl="1"/>
            <a:r>
              <a:rPr lang="en-US" sz="1600" dirty="0">
                <a:latin typeface="Helvetica" charset="0"/>
                <a:ea typeface="ＭＳ Ｐゴシック" charset="0"/>
              </a:rPr>
              <a:t>For that, use a parallel system</a:t>
            </a:r>
          </a:p>
          <a:p>
            <a:r>
              <a:rPr lang="en-US" sz="1800" dirty="0">
                <a:latin typeface="Helvetica" charset="0"/>
                <a:ea typeface="ＭＳ Ｐゴシック" charset="0"/>
                <a:cs typeface="ＭＳ Ｐゴシック" charset="0"/>
              </a:rPr>
              <a:t>Done because of necessity</a:t>
            </a:r>
          </a:p>
          <a:p>
            <a:pPr lvl="1"/>
            <a:r>
              <a:rPr lang="en-US" sz="1600" dirty="0">
                <a:latin typeface="Helvetica" charset="0"/>
                <a:ea typeface="ＭＳ Ｐゴシック" charset="0"/>
              </a:rPr>
              <a:t>Imagine a large corporation with offices all over the world</a:t>
            </a:r>
          </a:p>
          <a:p>
            <a:pPr lvl="1"/>
            <a:r>
              <a:rPr lang="en-US" sz="1600" dirty="0">
                <a:latin typeface="Helvetica" charset="0"/>
                <a:ea typeface="ＭＳ Ｐゴシック" charset="0"/>
              </a:rPr>
              <a:t>Or users distributed across the globe</a:t>
            </a:r>
          </a:p>
          <a:p>
            <a:pPr lvl="1"/>
            <a:r>
              <a:rPr lang="en-US" sz="1600" dirty="0">
                <a:latin typeface="Helvetica" charset="0"/>
                <a:ea typeface="ＭＳ Ｐゴシック" charset="0"/>
              </a:rPr>
              <a:t>Also, for redundancy and for disaster recovery reasons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2C0404-DA09-1C4B-8443-7D8160E83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1733" y="3438137"/>
            <a:ext cx="5004058" cy="3229363"/>
          </a:xfrm>
          <a:prstGeom prst="rect">
            <a:avLst/>
          </a:prstGeom>
        </p:spPr>
      </p:pic>
      <p:pic>
        <p:nvPicPr>
          <p:cNvPr id="5" name="Picture 2" descr="Distributed Databases: Tech Disruption That is Going to Give Media ...">
            <a:extLst>
              <a:ext uri="{FF2B5EF4-FFF2-40B4-BE49-F238E27FC236}">
                <a16:creationId xmlns:a16="http://schemas.microsoft.com/office/drawing/2014/main" id="{D06B52A0-65AC-3D49-B5A8-D2EC54CD8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216" y="3608324"/>
            <a:ext cx="4108784" cy="288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266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" y="1279079"/>
            <a:ext cx="89916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NoSQL; Big Data Systems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958645" y="3091434"/>
            <a:ext cx="7256207" cy="1470024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64008" lvl="0" indent="0" algn="ctr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2DA2BF"/>
              </a:buClr>
              <a:buSzPct val="68000"/>
              <a:buFont typeface="Wingdings 3" charset="2"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Data Replication; </a:t>
            </a: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Sharding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; Failures</a:t>
            </a:r>
          </a:p>
        </p:txBody>
      </p:sp>
    </p:spTree>
    <p:extLst>
      <p:ext uri="{BB962C8B-B14F-4D97-AF65-F5344CB8AC3E}">
        <p14:creationId xmlns:p14="http://schemas.microsoft.com/office/powerpoint/2010/main" val="458027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</a:rPr>
              <a:t>Parallel or Distributed Systems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14388" y="1093788"/>
            <a:ext cx="7661275" cy="5395912"/>
          </a:xfrm>
        </p:spPr>
        <p:txBody>
          <a:bodyPr/>
          <a:lstStyle/>
          <a:p>
            <a:r>
              <a:rPr lang="en-US" sz="2000" dirty="0">
                <a:latin typeface="Helvetica" charset="0"/>
                <a:ea typeface="ＭＳ Ｐゴシック" charset="0"/>
              </a:rPr>
              <a:t>Key Questions from Data Management Perspective: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How to partition (or “shard”) data across a collection of storage devices/machines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How to execute an “operation” across a group of computers</a:t>
            </a:r>
          </a:p>
          <a:p>
            <a:pPr lvl="2"/>
            <a:r>
              <a:rPr lang="en-US" sz="2000" dirty="0">
                <a:latin typeface="Helvetica" charset="0"/>
                <a:ea typeface="ＭＳ Ｐゴシック" charset="0"/>
              </a:rPr>
              <a:t>In different configurations (shared-memory vs shared-disk vs shared-nothing vs NUMA)</a:t>
            </a:r>
          </a:p>
          <a:p>
            <a:pPr lvl="2"/>
            <a:r>
              <a:rPr lang="en-US" sz="2000" dirty="0">
                <a:latin typeface="Helvetica" charset="0"/>
                <a:ea typeface="ＭＳ Ｐゴシック" charset="0"/>
              </a:rPr>
              <a:t>Trade-offs and bottlenecks can be vastly different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How to execute an “update” across a group of computers</a:t>
            </a:r>
          </a:p>
          <a:p>
            <a:pPr lvl="2"/>
            <a:r>
              <a:rPr lang="en-US" sz="2000" dirty="0">
                <a:latin typeface="Helvetica" charset="0"/>
                <a:ea typeface="ＭＳ Ｐゴシック" charset="0"/>
              </a:rPr>
              <a:t>Need to ensure consistency 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How to deal with “failures”</a:t>
            </a:r>
          </a:p>
          <a:p>
            <a:pPr lvl="1"/>
            <a:endParaRPr lang="en-US" sz="2000" dirty="0">
              <a:latin typeface="Helvetica" charset="0"/>
              <a:ea typeface="ＭＳ Ｐゴシック" charset="0"/>
            </a:endParaRPr>
          </a:p>
          <a:p>
            <a:endParaRPr lang="en-US" sz="2000" dirty="0"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255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Book Chapters</a:t>
            </a:r>
          </a:p>
          <a:p>
            <a:pPr lvl="1"/>
            <a:r>
              <a:rPr lang="en-US" sz="2400" dirty="0">
                <a:latin typeface="Calibri" charset="0"/>
              </a:rPr>
              <a:t>10.1, 10.2 </a:t>
            </a:r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(7</a:t>
            </a:r>
            <a:r>
              <a:rPr lang="en-US" sz="2400" b="1" baseline="30000" dirty="0">
                <a:solidFill>
                  <a:srgbClr val="FF0000"/>
                </a:solidFill>
                <a:latin typeface="Calibri" charset="0"/>
              </a:rPr>
              <a:t>TH</a:t>
            </a:r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 EDITION)</a:t>
            </a:r>
          </a:p>
          <a:p>
            <a:r>
              <a:rPr lang="en-US" sz="2800" dirty="0">
                <a:latin typeface="Calibri" charset="0"/>
              </a:rPr>
              <a:t>Key topics:</a:t>
            </a:r>
          </a:p>
          <a:p>
            <a:pPr lvl="1"/>
            <a:r>
              <a:rPr lang="en-US" sz="2400" dirty="0">
                <a:latin typeface="Calibri" charset="0"/>
              </a:rPr>
              <a:t>Big data motivating scenarios</a:t>
            </a:r>
          </a:p>
          <a:p>
            <a:pPr lvl="1"/>
            <a:r>
              <a:rPr lang="en-US" sz="2400" dirty="0">
                <a:latin typeface="Calibri" charset="0"/>
              </a:rPr>
              <a:t>Why systems so far (relational databases, data warehouses, parallel databases) don’t work</a:t>
            </a:r>
          </a:p>
        </p:txBody>
      </p:sp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22238"/>
            <a:ext cx="8534400" cy="715962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NoSQL and Big Data Systems: Motivation</a:t>
            </a:r>
          </a:p>
        </p:txBody>
      </p:sp>
    </p:spTree>
    <p:extLst>
      <p:ext uri="{BB962C8B-B14F-4D97-AF65-F5344CB8AC3E}">
        <p14:creationId xmlns:p14="http://schemas.microsoft.com/office/powerpoint/2010/main" val="2672562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762000"/>
          </a:xfrm>
        </p:spPr>
        <p:txBody>
          <a:bodyPr/>
          <a:lstStyle/>
          <a:p>
            <a:r>
              <a:rPr lang="en-US" dirty="0">
                <a:latin typeface="Helvetica" charset="0"/>
              </a:rPr>
              <a:t>Data Partitioning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27088" y="1092200"/>
            <a:ext cx="7815262" cy="4710113"/>
          </a:xfrm>
        </p:spPr>
        <p:txBody>
          <a:bodyPr/>
          <a:lstStyle/>
          <a:p>
            <a:r>
              <a:rPr lang="en-US" sz="1400" dirty="0">
                <a:latin typeface="Helvetica" charset="0"/>
              </a:rPr>
              <a:t>Partition a relation or a dataset across machines</a:t>
            </a:r>
          </a:p>
          <a:p>
            <a:pPr lvl="1"/>
            <a:r>
              <a:rPr lang="en-US" sz="1400" dirty="0">
                <a:latin typeface="Helvetica" charset="0"/>
              </a:rPr>
              <a:t>Typically through “hashing”</a:t>
            </a:r>
          </a:p>
          <a:p>
            <a:r>
              <a:rPr lang="en-US" sz="1400" dirty="0">
                <a:latin typeface="Helvetica" charset="0"/>
              </a:rPr>
              <a:t>Advantages:</a:t>
            </a:r>
          </a:p>
          <a:p>
            <a:pPr lvl="1"/>
            <a:r>
              <a:rPr lang="en-US" sz="1400" b="1" dirty="0">
                <a:latin typeface="Helvetica" charset="0"/>
                <a:ea typeface="ＭＳ Ｐゴシック" charset="0"/>
              </a:rPr>
              <a:t>In-memory computation</a:t>
            </a:r>
            <a:r>
              <a:rPr lang="en-US" sz="1400" dirty="0">
                <a:latin typeface="Helvetica" charset="0"/>
                <a:ea typeface="ＭＳ Ｐゴシック" charset="0"/>
              </a:rPr>
              <a:t>: data fits in memory across machines</a:t>
            </a:r>
          </a:p>
          <a:p>
            <a:pPr lvl="1"/>
            <a:r>
              <a:rPr lang="en-US" sz="1400" b="1" dirty="0">
                <a:latin typeface="Helvetica" charset="0"/>
                <a:ea typeface="ＭＳ Ｐゴシック" charset="0"/>
              </a:rPr>
              <a:t>Parallelism</a:t>
            </a:r>
            <a:r>
              <a:rPr lang="en-US" sz="1400" dirty="0">
                <a:latin typeface="Helvetica" charset="0"/>
                <a:ea typeface="ＭＳ Ｐゴシック" charset="0"/>
              </a:rPr>
              <a:t>: simple read/write queries can be distributed across machines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Helvetica" charset="0"/>
              </a:rPr>
              <a:t>Disadvantages:</a:t>
            </a:r>
          </a:p>
          <a:p>
            <a:pPr lvl="1">
              <a:lnSpc>
                <a:spcPct val="80000"/>
              </a:lnSpc>
            </a:pPr>
            <a:r>
              <a:rPr lang="en-US" sz="1400" b="1" dirty="0">
                <a:latin typeface="Helvetica" charset="0"/>
                <a:ea typeface="ＭＳ Ｐゴシック" charset="0"/>
              </a:rPr>
              <a:t>Complex queries: </a:t>
            </a:r>
            <a:r>
              <a:rPr lang="en-US" sz="1400" dirty="0">
                <a:latin typeface="Helvetica" charset="0"/>
                <a:ea typeface="ＭＳ Ｐゴシック" charset="0"/>
              </a:rPr>
              <a:t>require combining data across all partitions, especially “joins” are tricky</a:t>
            </a:r>
          </a:p>
          <a:p>
            <a:endParaRPr lang="en-US" sz="1400" dirty="0">
              <a:latin typeface="Helvetica" charset="0"/>
            </a:endParaRPr>
          </a:p>
        </p:txBody>
      </p:sp>
      <p:sp>
        <p:nvSpPr>
          <p:cNvPr id="4" name="Magnetic Disk 3">
            <a:extLst>
              <a:ext uri="{FF2B5EF4-FFF2-40B4-BE49-F238E27FC236}">
                <a16:creationId xmlns:a16="http://schemas.microsoft.com/office/drawing/2014/main" id="{5C92B71C-4C21-CD48-9608-5A0F6F98128D}"/>
              </a:ext>
            </a:extLst>
          </p:cNvPr>
          <p:cNvSpPr/>
          <p:nvPr/>
        </p:nvSpPr>
        <p:spPr bwMode="auto">
          <a:xfrm>
            <a:off x="3113313" y="5623800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R3, S3</a:t>
            </a:r>
          </a:p>
        </p:txBody>
      </p:sp>
      <p:sp>
        <p:nvSpPr>
          <p:cNvPr id="5" name="Magnetic Disk 4">
            <a:extLst>
              <a:ext uri="{FF2B5EF4-FFF2-40B4-BE49-F238E27FC236}">
                <a16:creationId xmlns:a16="http://schemas.microsoft.com/office/drawing/2014/main" id="{2A6B76FF-2881-3C43-8053-A11F8B930B6A}"/>
              </a:ext>
            </a:extLst>
          </p:cNvPr>
          <p:cNvSpPr/>
          <p:nvPr/>
        </p:nvSpPr>
        <p:spPr bwMode="auto">
          <a:xfrm>
            <a:off x="3113313" y="4663136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R2, S2</a:t>
            </a:r>
          </a:p>
        </p:txBody>
      </p:sp>
      <p:sp>
        <p:nvSpPr>
          <p:cNvPr id="6" name="Magnetic Disk 5">
            <a:extLst>
              <a:ext uri="{FF2B5EF4-FFF2-40B4-BE49-F238E27FC236}">
                <a16:creationId xmlns:a16="http://schemas.microsoft.com/office/drawing/2014/main" id="{3FD67D10-D7E5-A742-A1D9-846F44A2A2AC}"/>
              </a:ext>
            </a:extLst>
          </p:cNvPr>
          <p:cNvSpPr/>
          <p:nvPr/>
        </p:nvSpPr>
        <p:spPr bwMode="auto">
          <a:xfrm>
            <a:off x="3091543" y="3702472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R1, S1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DFB3E1-F70F-384D-AD00-E4F4A733D9B8}"/>
              </a:ext>
            </a:extLst>
          </p:cNvPr>
          <p:cNvSpPr txBox="1"/>
          <p:nvPr/>
        </p:nvSpPr>
        <p:spPr>
          <a:xfrm>
            <a:off x="100687" y="4173815"/>
            <a:ext cx="2797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Partitions of R (Not different relations)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FD7C250-E40F-794B-9796-9C6448DA6CBB}"/>
              </a:ext>
            </a:extLst>
          </p:cNvPr>
          <p:cNvCxnSpPr>
            <a:cxnSpLocks/>
          </p:cNvCxnSpPr>
          <p:nvPr/>
        </p:nvCxnSpPr>
        <p:spPr bwMode="auto">
          <a:xfrm flipV="1">
            <a:off x="2222044" y="4181593"/>
            <a:ext cx="1032785" cy="3153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B8EEDA-78C3-F240-826A-5BA0406CFF03}"/>
              </a:ext>
            </a:extLst>
          </p:cNvPr>
          <p:cNvCxnSpPr>
            <a:cxnSpLocks/>
            <a:endCxn id="5" idx="2"/>
          </p:cNvCxnSpPr>
          <p:nvPr/>
        </p:nvCxnSpPr>
        <p:spPr bwMode="auto">
          <a:xfrm>
            <a:off x="2222044" y="4494557"/>
            <a:ext cx="891269" cy="4815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BB66D16-2ED9-794E-9419-27C3C43A0E61}"/>
              </a:ext>
            </a:extLst>
          </p:cNvPr>
          <p:cNvSpPr/>
          <p:nvPr/>
        </p:nvSpPr>
        <p:spPr bwMode="auto">
          <a:xfrm>
            <a:off x="4033156" y="3702472"/>
            <a:ext cx="1415143" cy="62592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Machine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6DF3DB-F1D2-9B45-96D0-9E1899453D49}"/>
              </a:ext>
            </a:extLst>
          </p:cNvPr>
          <p:cNvSpPr/>
          <p:nvPr/>
        </p:nvSpPr>
        <p:spPr bwMode="auto">
          <a:xfrm>
            <a:off x="4038599" y="4617129"/>
            <a:ext cx="1415143" cy="62592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Machine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ED8482-8904-4841-BBE9-50A01B9BA53D}"/>
              </a:ext>
            </a:extLst>
          </p:cNvPr>
          <p:cNvSpPr/>
          <p:nvPr/>
        </p:nvSpPr>
        <p:spPr bwMode="auto">
          <a:xfrm>
            <a:off x="4049485" y="5612914"/>
            <a:ext cx="1415143" cy="62592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Machine 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D8A3C2-467D-354D-9A7D-9D650AF65F3E}"/>
              </a:ext>
            </a:extLst>
          </p:cNvPr>
          <p:cNvSpPr/>
          <p:nvPr/>
        </p:nvSpPr>
        <p:spPr>
          <a:xfrm>
            <a:off x="6690627" y="3905438"/>
            <a:ext cx="244657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Machine 1 can directly read R1, S1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If it wants R2, Machine 2 must read it and send it to Machine 1</a:t>
            </a:r>
          </a:p>
        </p:txBody>
      </p:sp>
    </p:spTree>
    <p:extLst>
      <p:ext uri="{BB962C8B-B14F-4D97-AF65-F5344CB8AC3E}">
        <p14:creationId xmlns:p14="http://schemas.microsoft.com/office/powerpoint/2010/main" val="60934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762000"/>
          </a:xfrm>
        </p:spPr>
        <p:txBody>
          <a:bodyPr/>
          <a:lstStyle/>
          <a:p>
            <a:r>
              <a:rPr lang="en-US">
                <a:latin typeface="Helvetica" charset="0"/>
              </a:rPr>
              <a:t>Data Replication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27088" y="1092200"/>
            <a:ext cx="7815262" cy="4710113"/>
          </a:xfrm>
        </p:spPr>
        <p:txBody>
          <a:bodyPr/>
          <a:lstStyle/>
          <a:p>
            <a:r>
              <a:rPr lang="en-US" sz="1400" dirty="0">
                <a:latin typeface="Helvetica" charset="0"/>
              </a:rPr>
              <a:t>A data item (file, relation, relation fragment, object, tuple) is </a:t>
            </a:r>
            <a:r>
              <a:rPr lang="en-US" sz="1400" b="1" dirty="0">
                <a:solidFill>
                  <a:srgbClr val="000099"/>
                </a:solidFill>
                <a:latin typeface="Helvetica" charset="0"/>
              </a:rPr>
              <a:t>replicated</a:t>
            </a:r>
            <a:r>
              <a:rPr lang="en-US" sz="1400" dirty="0">
                <a:latin typeface="Helvetica" charset="0"/>
              </a:rPr>
              <a:t> if it is stored redundantly in two or more sites</a:t>
            </a:r>
            <a:endParaRPr lang="en-US" sz="900" dirty="0">
              <a:latin typeface="Helvetica" charset="0"/>
            </a:endParaRPr>
          </a:p>
          <a:p>
            <a:r>
              <a:rPr lang="en-US" sz="1400" dirty="0">
                <a:latin typeface="Helvetica" charset="0"/>
              </a:rPr>
              <a:t>Advantages:</a:t>
            </a:r>
          </a:p>
          <a:p>
            <a:pPr lvl="1"/>
            <a:r>
              <a:rPr lang="en-US" sz="1400" b="1" dirty="0">
                <a:latin typeface="Helvetica" charset="0"/>
                <a:ea typeface="ＭＳ Ｐゴシック" charset="0"/>
              </a:rPr>
              <a:t>Availability</a:t>
            </a:r>
            <a:r>
              <a:rPr lang="en-US" sz="1400" dirty="0">
                <a:latin typeface="Helvetica" charset="0"/>
                <a:ea typeface="ＭＳ Ｐゴシック" charset="0"/>
              </a:rPr>
              <a:t>: failures can be handled through replicas</a:t>
            </a:r>
          </a:p>
          <a:p>
            <a:pPr lvl="1"/>
            <a:r>
              <a:rPr lang="en-US" sz="1400" b="1" dirty="0">
                <a:latin typeface="Helvetica" charset="0"/>
                <a:ea typeface="ＭＳ Ｐゴシック" charset="0"/>
              </a:rPr>
              <a:t>Parallelism</a:t>
            </a:r>
            <a:r>
              <a:rPr lang="en-US" sz="1400" dirty="0">
                <a:latin typeface="Helvetica" charset="0"/>
                <a:ea typeface="ＭＳ Ｐゴシック" charset="0"/>
              </a:rPr>
              <a:t>: queries can be run on any replica</a:t>
            </a:r>
          </a:p>
          <a:p>
            <a:pPr lvl="1"/>
            <a:r>
              <a:rPr lang="en-US" sz="1400" b="1" dirty="0">
                <a:latin typeface="Helvetica" charset="0"/>
                <a:ea typeface="ＭＳ Ｐゴシック" charset="0"/>
              </a:rPr>
              <a:t>Reduced data transfer</a:t>
            </a:r>
            <a:r>
              <a:rPr lang="en-US" sz="1400" dirty="0">
                <a:latin typeface="Helvetica" charset="0"/>
                <a:ea typeface="ＭＳ Ｐゴシック" charset="0"/>
              </a:rPr>
              <a:t>: queries can go to the “closest” replica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Helvetica" charset="0"/>
              </a:rPr>
              <a:t>Disadvantages:</a:t>
            </a:r>
          </a:p>
          <a:p>
            <a:pPr lvl="1">
              <a:lnSpc>
                <a:spcPct val="80000"/>
              </a:lnSpc>
            </a:pPr>
            <a:r>
              <a:rPr lang="en-US" sz="1400" b="1" dirty="0">
                <a:latin typeface="Helvetica" charset="0"/>
                <a:ea typeface="ＭＳ Ｐゴシック" charset="0"/>
              </a:rPr>
              <a:t>Increased cost of updates:</a:t>
            </a:r>
            <a:r>
              <a:rPr lang="en-US" sz="1400" dirty="0">
                <a:latin typeface="Helvetica" charset="0"/>
                <a:ea typeface="ＭＳ Ｐゴシック" charset="0"/>
              </a:rPr>
              <a:t> both computation as well as latency</a:t>
            </a:r>
          </a:p>
          <a:p>
            <a:pPr lvl="1">
              <a:lnSpc>
                <a:spcPct val="110000"/>
              </a:lnSpc>
            </a:pPr>
            <a:r>
              <a:rPr lang="en-US" sz="1400" b="1" dirty="0">
                <a:latin typeface="Helvetica" charset="0"/>
                <a:ea typeface="ＭＳ Ｐゴシック" charset="0"/>
              </a:rPr>
              <a:t>Increased complexity of concurrency control:</a:t>
            </a:r>
            <a:r>
              <a:rPr lang="en-US" sz="1400" dirty="0">
                <a:latin typeface="Helvetica" charset="0"/>
                <a:ea typeface="ＭＳ Ｐゴシック" charset="0"/>
              </a:rPr>
              <a:t> need to update all copies of a data item/tuple</a:t>
            </a:r>
          </a:p>
          <a:p>
            <a:endParaRPr lang="en-US" sz="1400" dirty="0">
              <a:latin typeface="Helvetica" charset="0"/>
            </a:endParaRPr>
          </a:p>
        </p:txBody>
      </p:sp>
      <p:sp>
        <p:nvSpPr>
          <p:cNvPr id="5" name="Magnetic Disk 4">
            <a:extLst>
              <a:ext uri="{FF2B5EF4-FFF2-40B4-BE49-F238E27FC236}">
                <a16:creationId xmlns:a16="http://schemas.microsoft.com/office/drawing/2014/main" id="{C1C513AE-BAE4-374B-B061-D968062C80E8}"/>
              </a:ext>
            </a:extLst>
          </p:cNvPr>
          <p:cNvSpPr/>
          <p:nvPr/>
        </p:nvSpPr>
        <p:spPr bwMode="auto">
          <a:xfrm>
            <a:off x="2505399" y="5876349"/>
            <a:ext cx="697809" cy="615605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</a:t>
            </a:r>
          </a:p>
        </p:txBody>
      </p:sp>
      <p:sp>
        <p:nvSpPr>
          <p:cNvPr id="6" name="Magnetic Disk 5">
            <a:extLst>
              <a:ext uri="{FF2B5EF4-FFF2-40B4-BE49-F238E27FC236}">
                <a16:creationId xmlns:a16="http://schemas.microsoft.com/office/drawing/2014/main" id="{C896C98E-4724-DB46-AF13-9BA431525B22}"/>
              </a:ext>
            </a:extLst>
          </p:cNvPr>
          <p:cNvSpPr/>
          <p:nvPr/>
        </p:nvSpPr>
        <p:spPr bwMode="auto">
          <a:xfrm>
            <a:off x="2505399" y="4915685"/>
            <a:ext cx="697809" cy="615605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</a:t>
            </a:r>
          </a:p>
        </p:txBody>
      </p:sp>
      <p:sp>
        <p:nvSpPr>
          <p:cNvPr id="7" name="Magnetic Disk 6">
            <a:extLst>
              <a:ext uri="{FF2B5EF4-FFF2-40B4-BE49-F238E27FC236}">
                <a16:creationId xmlns:a16="http://schemas.microsoft.com/office/drawing/2014/main" id="{2E1F7956-3B53-A44C-A2CF-F86FEDCB94D8}"/>
              </a:ext>
            </a:extLst>
          </p:cNvPr>
          <p:cNvSpPr/>
          <p:nvPr/>
        </p:nvSpPr>
        <p:spPr bwMode="auto">
          <a:xfrm>
            <a:off x="2483629" y="3955021"/>
            <a:ext cx="697809" cy="615605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6ACC76-5769-0542-847D-88091459270F}"/>
              </a:ext>
            </a:extLst>
          </p:cNvPr>
          <p:cNvSpPr/>
          <p:nvPr/>
        </p:nvSpPr>
        <p:spPr bwMode="auto">
          <a:xfrm>
            <a:off x="3435003" y="3955021"/>
            <a:ext cx="1395622" cy="61560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Machine 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1AB42B-B683-0A49-A4F1-7A00FE704640}"/>
              </a:ext>
            </a:extLst>
          </p:cNvPr>
          <p:cNvSpPr/>
          <p:nvPr/>
        </p:nvSpPr>
        <p:spPr bwMode="auto">
          <a:xfrm>
            <a:off x="3440446" y="4869678"/>
            <a:ext cx="1395622" cy="61560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Machine 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A3CA9B-726B-6544-B8F6-9D38F4AC7BBB}"/>
              </a:ext>
            </a:extLst>
          </p:cNvPr>
          <p:cNvSpPr/>
          <p:nvPr/>
        </p:nvSpPr>
        <p:spPr bwMode="auto">
          <a:xfrm>
            <a:off x="3451332" y="5865463"/>
            <a:ext cx="1395622" cy="61560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Machine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608E4D-AFBF-F040-9AA5-0962AB009022}"/>
              </a:ext>
            </a:extLst>
          </p:cNvPr>
          <p:cNvSpPr/>
          <p:nvPr/>
        </p:nvSpPr>
        <p:spPr>
          <a:xfrm>
            <a:off x="5462995" y="4155127"/>
            <a:ext cx="27484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queries can go to any machine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00000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Write queries must go to “all” machines (if we want consistency)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00000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e.g., what if Application 1 writes to Machine 1, and Application 2 sends its write to Machine 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</a:rPr>
              <a:t>-- May result in an inconsistent state</a:t>
            </a:r>
          </a:p>
        </p:txBody>
      </p:sp>
    </p:spTree>
    <p:extLst>
      <p:ext uri="{BB962C8B-B14F-4D97-AF65-F5344CB8AC3E}">
        <p14:creationId xmlns:p14="http://schemas.microsoft.com/office/powerpoint/2010/main" val="1031376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ＭＳ Ｐゴシック" charset="0"/>
                <a:cs typeface="ＭＳ Ｐゴシック" charset="0"/>
              </a:rPr>
              <a:t>Data </a:t>
            </a:r>
            <a:r>
              <a:rPr lang="en-US" dirty="0" err="1">
                <a:latin typeface="Helvetica" charset="0"/>
                <a:ea typeface="ＭＳ Ｐゴシック" charset="0"/>
                <a:cs typeface="ＭＳ Ｐゴシック" charset="0"/>
              </a:rPr>
              <a:t>Sharding</a:t>
            </a:r>
            <a:r>
              <a:rPr lang="en-US" dirty="0">
                <a:latin typeface="Helvetica" charset="0"/>
                <a:ea typeface="ＭＳ Ｐゴシック" charset="0"/>
                <a:cs typeface="ＭＳ Ｐゴシック" charset="0"/>
              </a:rPr>
              <a:t> + Replication</a:t>
            </a:r>
          </a:p>
        </p:txBody>
      </p:sp>
      <p:sp>
        <p:nvSpPr>
          <p:cNvPr id="71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14425"/>
            <a:ext cx="8572500" cy="5489575"/>
          </a:xfrm>
        </p:spPr>
        <p:txBody>
          <a:bodyPr/>
          <a:lstStyle/>
          <a:p>
            <a:r>
              <a:rPr lang="en-US" sz="2400" dirty="0">
                <a:latin typeface="Helvetica" charset="0"/>
                <a:ea typeface="ＭＳ Ｐゴシック" charset="0"/>
                <a:cs typeface="ＭＳ Ｐゴシック" charset="0"/>
              </a:rPr>
              <a:t>Many data management systems today combine both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Partition a dataset/file/relation into smaller pieces and distributed it across machines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Replicate each of the pieces multiple times</a:t>
            </a:r>
          </a:p>
          <a:p>
            <a:pPr lvl="2"/>
            <a:endParaRPr lang="en-US" sz="1600" dirty="0">
              <a:latin typeface="Helvetica" charset="0"/>
              <a:ea typeface="ＭＳ Ｐゴシック" charset="0"/>
            </a:endParaRPr>
          </a:p>
          <a:p>
            <a:r>
              <a:rPr lang="en-US" sz="2400" dirty="0">
                <a:latin typeface="Helvetica" charset="0"/>
                <a:ea typeface="ＭＳ Ｐゴシック" charset="0"/>
              </a:rPr>
              <a:t>This may be done: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In a data center with very fast networks, or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In a wide-area setting with slower networks and higher latencies</a:t>
            </a:r>
          </a:p>
          <a:p>
            <a:pPr lvl="2"/>
            <a:endParaRPr lang="en-US" sz="1600" dirty="0">
              <a:latin typeface="Helvetica" charset="0"/>
              <a:ea typeface="ＭＳ Ｐゴシック" charset="0"/>
            </a:endParaRPr>
          </a:p>
          <a:p>
            <a:r>
              <a:rPr lang="en-US" sz="2400" dirty="0">
                <a:latin typeface="Helvetica" charset="0"/>
                <a:ea typeface="ＭＳ Ｐゴシック" charset="0"/>
              </a:rPr>
              <a:t>So need to worry about: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Efficient execution of complex queries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Consistency for updates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Recovery from failures</a:t>
            </a:r>
          </a:p>
        </p:txBody>
      </p:sp>
    </p:spTree>
    <p:extLst>
      <p:ext uri="{BB962C8B-B14F-4D97-AF65-F5344CB8AC3E}">
        <p14:creationId xmlns:p14="http://schemas.microsoft.com/office/powerpoint/2010/main" val="28108757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ＭＳ Ｐゴシック" charset="0"/>
                <a:cs typeface="ＭＳ Ｐゴシック" charset="0"/>
              </a:rPr>
              <a:t>Failures</a:t>
            </a:r>
          </a:p>
        </p:txBody>
      </p:sp>
      <p:sp>
        <p:nvSpPr>
          <p:cNvPr id="71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500" y="1114425"/>
            <a:ext cx="8572500" cy="5489575"/>
          </a:xfrm>
        </p:spPr>
        <p:txBody>
          <a:bodyPr/>
          <a:lstStyle/>
          <a:p>
            <a:r>
              <a:rPr lang="en-US" sz="2400" dirty="0">
                <a:latin typeface="Helvetica" charset="0"/>
                <a:ea typeface="ＭＳ Ｐゴシック" charset="0"/>
                <a:cs typeface="ＭＳ Ｐゴシック" charset="0"/>
              </a:rPr>
              <a:t>Need to consider:	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Disk failures: one of the disks (hard drives or SSDs) fails</a:t>
            </a:r>
          </a:p>
          <a:p>
            <a:pPr lvl="2"/>
            <a:r>
              <a:rPr lang="en-US" sz="2000" dirty="0">
                <a:latin typeface="Helvetica" charset="0"/>
                <a:ea typeface="ＭＳ Ｐゴシック" charset="0"/>
              </a:rPr>
              <a:t>Not uncommon with 10’s of thousands of disks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Network failures: machines may not be able to talk to each other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Machine failure: a machine crashes during the execution of a query or a transaction</a:t>
            </a:r>
          </a:p>
          <a:p>
            <a:r>
              <a:rPr lang="en-US" sz="2400" dirty="0">
                <a:latin typeface="Helvetica" charset="0"/>
                <a:ea typeface="ＭＳ Ｐゴシック" charset="0"/>
              </a:rPr>
              <a:t>Required guarantees: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Shouldn’t lose any data if a disk fails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Consistency (when making updates) shouldn’t be affected if one of the involved machines fails</a:t>
            </a:r>
          </a:p>
          <a:p>
            <a:pPr lvl="2"/>
            <a:r>
              <a:rPr lang="en-US" sz="1600" dirty="0">
                <a:latin typeface="Helvetica" charset="0"/>
                <a:ea typeface="ＭＳ Ｐゴシック" charset="0"/>
              </a:rPr>
              <a:t>Or if machines are not able to talk to each other</a:t>
            </a:r>
          </a:p>
          <a:p>
            <a:pPr lvl="1"/>
            <a:r>
              <a:rPr lang="en-US" sz="2000" dirty="0">
                <a:latin typeface="Helvetica" charset="0"/>
                <a:ea typeface="ＭＳ Ｐゴシック" charset="0"/>
              </a:rPr>
              <a:t>Shouldn’t have to restart a complex analytics task entirely if one of the involved machines fails</a:t>
            </a:r>
          </a:p>
          <a:p>
            <a:pPr lvl="1"/>
            <a:endParaRPr lang="en-US" sz="2000" dirty="0">
              <a:latin typeface="Helvetic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1425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" y="1279079"/>
            <a:ext cx="89916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NoSQL; Big Data Systems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1219200" y="3091434"/>
            <a:ext cx="6705600" cy="1470024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64008" lvl="0" indent="0" algn="ctr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2DA2BF"/>
              </a:buClr>
              <a:buSzPct val="68000"/>
              <a:buFont typeface="Wingdings 3" charset="2"/>
              <a:buNone/>
              <a:tabLst/>
              <a:defRPr/>
            </a:pPr>
            <a:r>
              <a:rPr lang="en-US" sz="4400" dirty="0">
                <a:solidFill>
                  <a:srgbClr val="4646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(</a:t>
            </a:r>
            <a:r>
              <a:rPr lang="en-US" sz="4400" dirty="0" err="1">
                <a:solidFill>
                  <a:srgbClr val="4646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Cntd</a:t>
            </a:r>
            <a:r>
              <a:rPr lang="en-US" sz="4400" dirty="0">
                <a:solidFill>
                  <a:srgbClr val="4646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4788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9709-6504-4DC1-97DC-128E2F05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Two Primary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E4EC8-FCF8-4F26-9684-E89BFAB45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601209" cy="4698796"/>
          </a:xfrm>
        </p:spPr>
        <p:txBody>
          <a:bodyPr/>
          <a:lstStyle/>
          <a:p>
            <a:r>
              <a:rPr lang="en-IN" dirty="0"/>
              <a:t>OLTP-like</a:t>
            </a:r>
          </a:p>
          <a:p>
            <a:pPr lvl="1"/>
            <a:r>
              <a:rPr lang="en-IN" sz="1600" dirty="0"/>
              <a:t>Simple queries, but lots of updates</a:t>
            </a:r>
          </a:p>
          <a:p>
            <a:pPr lvl="1"/>
            <a:r>
              <a:rPr lang="en-IN" sz="1600" dirty="0"/>
              <a:t>Need to support distributed users</a:t>
            </a:r>
          </a:p>
          <a:p>
            <a:pPr lvl="1"/>
            <a:r>
              <a:rPr lang="en-IN" sz="1600" dirty="0"/>
              <a:t>Need to support non-relational data (e.g., graphs, JSONs)</a:t>
            </a:r>
          </a:p>
          <a:p>
            <a:pPr lvl="1"/>
            <a:r>
              <a:rPr lang="en-IN" sz="1600" dirty="0"/>
              <a:t>Need to scale fast (10 users to 10s of Millions of Users)</a:t>
            </a:r>
          </a:p>
          <a:p>
            <a:pPr lvl="1"/>
            <a:r>
              <a:rPr lang="en-IN" sz="1600" dirty="0"/>
              <a:t>Need to work well in 3-tier Web Apps</a:t>
            </a:r>
          </a:p>
          <a:p>
            <a:pPr lvl="1"/>
            <a:r>
              <a:rPr lang="en-IN" sz="1600" dirty="0"/>
              <a:t>Need to support fast schema changes</a:t>
            </a:r>
          </a:p>
          <a:p>
            <a:pPr lvl="1"/>
            <a:endParaRPr lang="en-IN" sz="1600" dirty="0"/>
          </a:p>
          <a:p>
            <a:r>
              <a:rPr lang="en-IN" dirty="0"/>
              <a:t>OLAP-like</a:t>
            </a:r>
          </a:p>
          <a:p>
            <a:pPr lvl="1"/>
            <a:r>
              <a:rPr lang="en-IN" sz="1600" dirty="0"/>
              <a:t>Complex analysis on large volumes of data</a:t>
            </a:r>
          </a:p>
          <a:p>
            <a:pPr lvl="1"/>
            <a:r>
              <a:rPr lang="en-IN" sz="1600" dirty="0"/>
              <a:t>Often no “real-time” component, and no updates</a:t>
            </a:r>
          </a:p>
          <a:p>
            <a:pPr lvl="1"/>
            <a:r>
              <a:rPr lang="en-IN" sz="1600" dirty="0"/>
              <a:t>Mostly non-relational data (images, webpages, text, etc)</a:t>
            </a:r>
          </a:p>
          <a:p>
            <a:pPr lvl="1"/>
            <a:r>
              <a:rPr lang="en-IN" sz="1600" dirty="0"/>
              <a:t>Tasks often procedural in nature (analyse webpages for searching, data cleaning, ML)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BEF16C-8C72-7348-A56F-3A07FFB7D72B}"/>
              </a:ext>
            </a:extLst>
          </p:cNvPr>
          <p:cNvSpPr txBox="1"/>
          <p:nvPr/>
        </p:nvSpPr>
        <p:spPr>
          <a:xfrm>
            <a:off x="5783126" y="1235349"/>
            <a:ext cx="2234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00"/>
                </a:solidFill>
              </a:rPr>
              <a:t>NoSQL Storage Systems: HDFS, Cassandra, MongoDB, Neo4j, AWS DynamoDB, and many many others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EE7474-EC0E-4C4E-B8BD-6679062DED2C}"/>
              </a:ext>
            </a:extLst>
          </p:cNvPr>
          <p:cNvSpPr txBox="1"/>
          <p:nvPr/>
        </p:nvSpPr>
        <p:spPr>
          <a:xfrm>
            <a:off x="6220140" y="3876613"/>
            <a:ext cx="2234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00"/>
                </a:solidFill>
              </a:rPr>
              <a:t>Big data frameworks:</a:t>
            </a:r>
          </a:p>
          <a:p>
            <a:r>
              <a:rPr lang="en-US" sz="1200" i="1" dirty="0">
                <a:solidFill>
                  <a:srgbClr val="FF0000"/>
                </a:solidFill>
              </a:rPr>
              <a:t>Hadoop MapReduce, </a:t>
            </a:r>
            <a:r>
              <a:rPr lang="en-US" sz="1200" i="1" dirty="0" err="1">
                <a:solidFill>
                  <a:srgbClr val="FF0000"/>
                </a:solidFill>
              </a:rPr>
              <a:t>Flink</a:t>
            </a:r>
            <a:r>
              <a:rPr lang="en-US" sz="1200" i="1" dirty="0">
                <a:solidFill>
                  <a:srgbClr val="FF0000"/>
                </a:solidFill>
              </a:rPr>
              <a:t>, Spark, and many others</a:t>
            </a:r>
          </a:p>
        </p:txBody>
      </p:sp>
    </p:spTree>
    <p:extLst>
      <p:ext uri="{BB962C8B-B14F-4D97-AF65-F5344CB8AC3E}">
        <p14:creationId xmlns:p14="http://schemas.microsoft.com/office/powerpoint/2010/main" val="294542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9709-6504-4DC1-97DC-128E2F05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Examples of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E4EC8-FCF8-4F26-9684-E89BFAB45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601209" cy="4698796"/>
          </a:xfrm>
        </p:spPr>
        <p:txBody>
          <a:bodyPr/>
          <a:lstStyle/>
          <a:p>
            <a:r>
              <a:rPr lang="en-IN" dirty="0"/>
              <a:t>Too much variety in the systems out there today</a:t>
            </a:r>
          </a:p>
          <a:p>
            <a:pPr lvl="1"/>
            <a:r>
              <a:rPr lang="en-IN" sz="1800" dirty="0"/>
              <a:t>different types of data models supported</a:t>
            </a:r>
          </a:p>
          <a:p>
            <a:pPr lvl="2"/>
            <a:r>
              <a:rPr lang="en-IN" sz="1400" dirty="0"/>
              <a:t>Files/Objects (HDFS, AWS S3), Document (MongoDB), Graph (Neo4j), Wide-table (Cassandra, DynamoDB), Multi-Model (Azure </a:t>
            </a:r>
            <a:r>
              <a:rPr lang="en-IN" sz="1400" dirty="0" err="1"/>
              <a:t>CosmosDB</a:t>
            </a:r>
            <a:r>
              <a:rPr lang="en-IN" sz="1400" dirty="0"/>
              <a:t>)</a:t>
            </a:r>
          </a:p>
          <a:p>
            <a:pPr lvl="1"/>
            <a:r>
              <a:rPr lang="en-IN" sz="1800" dirty="0"/>
              <a:t>different types of query languages or frameworks or workloads</a:t>
            </a:r>
          </a:p>
          <a:p>
            <a:pPr lvl="2"/>
            <a:r>
              <a:rPr lang="en-IN" sz="1400" dirty="0"/>
              <a:t>SQL (Snowflake, Redshift, …), </a:t>
            </a:r>
            <a:r>
              <a:rPr lang="en-IN" sz="1400" dirty="0" err="1"/>
              <a:t>MongoQL</a:t>
            </a:r>
            <a:r>
              <a:rPr lang="en-IN" sz="1400" dirty="0"/>
              <a:t>, Cassandra QL, </a:t>
            </a:r>
            <a:r>
              <a:rPr lang="en-IN" sz="1400" dirty="0" err="1"/>
              <a:t>DataFrames</a:t>
            </a:r>
            <a:r>
              <a:rPr lang="en-IN" sz="1400" dirty="0"/>
              <a:t> (Spark), MapReduce (Hadoop), TensorFlow for ML, …</a:t>
            </a:r>
          </a:p>
          <a:p>
            <a:pPr lvl="1"/>
            <a:r>
              <a:rPr lang="en-IN" sz="1800" dirty="0"/>
              <a:t>different environmental assumptions</a:t>
            </a:r>
          </a:p>
          <a:p>
            <a:pPr lvl="2"/>
            <a:r>
              <a:rPr lang="en-IN" sz="1400" dirty="0"/>
              <a:t>Distributed vs parallel, disks or in-memory only, single-machine or not, streaming or static, etc. </a:t>
            </a:r>
          </a:p>
          <a:p>
            <a:pPr lvl="1"/>
            <a:r>
              <a:rPr lang="en-IN" sz="1800" dirty="0"/>
              <a:t>different performance focus and/or guarantees</a:t>
            </a:r>
          </a:p>
          <a:p>
            <a:pPr lvl="2"/>
            <a:r>
              <a:rPr lang="en-IN" sz="1400" dirty="0"/>
              <a:t>e.g., consistency guarantees in a distributed setting differ quite a bit</a:t>
            </a:r>
          </a:p>
          <a:p>
            <a:pPr lvl="3"/>
            <a:endParaRPr lang="en-IN" sz="1000" dirty="0"/>
          </a:p>
          <a:p>
            <a:r>
              <a:rPr lang="en-IN" dirty="0"/>
              <a:t>Many of these systems work with each</a:t>
            </a:r>
          </a:p>
          <a:p>
            <a:pPr lvl="1"/>
            <a:r>
              <a:rPr lang="en-IN" sz="1800" dirty="0"/>
              <a:t>e.g., Spark can read data from most of the storage systems</a:t>
            </a:r>
          </a:p>
          <a:p>
            <a:pPr lvl="1"/>
            <a:r>
              <a:rPr lang="en-IN" sz="1800" dirty="0"/>
              <a:t>Interoperability increasing a requirement</a:t>
            </a:r>
          </a:p>
        </p:txBody>
      </p:sp>
    </p:spTree>
    <p:extLst>
      <p:ext uri="{BB962C8B-B14F-4D97-AF65-F5344CB8AC3E}">
        <p14:creationId xmlns:p14="http://schemas.microsoft.com/office/powerpoint/2010/main" val="4777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9709-6504-4DC1-97DC-128E2F05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We Will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E4EC8-FCF8-4F26-9684-E89BFAB45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395" y="884495"/>
            <a:ext cx="7601209" cy="4698796"/>
          </a:xfrm>
        </p:spPr>
        <p:txBody>
          <a:bodyPr/>
          <a:lstStyle/>
          <a:p>
            <a:r>
              <a:rPr lang="en-IN" sz="1600" dirty="0"/>
              <a:t>The original MapReduce framework</a:t>
            </a:r>
          </a:p>
          <a:p>
            <a:pPr lvl="1"/>
            <a:r>
              <a:rPr lang="en-IN" sz="1400" dirty="0"/>
              <a:t>Led to development of much work on large-scale data analysis (OLAP-style)</a:t>
            </a:r>
          </a:p>
          <a:p>
            <a:pPr lvl="1"/>
            <a:r>
              <a:rPr lang="en-IN" sz="1400" dirty="0"/>
              <a:t>Basically a way to execute a group-by at scale on non-relational data</a:t>
            </a:r>
          </a:p>
          <a:p>
            <a:r>
              <a:rPr lang="en-IN" sz="1600" dirty="0"/>
              <a:t>Apache Spark</a:t>
            </a:r>
          </a:p>
          <a:p>
            <a:pPr lvl="1"/>
            <a:r>
              <a:rPr lang="en-IN" sz="1400" dirty="0"/>
              <a:t>Current leader in big data (OLAP-style) frameworks</a:t>
            </a:r>
          </a:p>
          <a:p>
            <a:pPr lvl="1"/>
            <a:r>
              <a:rPr lang="en-IN" sz="1400" dirty="0"/>
              <a:t>Supports many query/analysis models, including a light version of SQL</a:t>
            </a:r>
          </a:p>
          <a:p>
            <a:r>
              <a:rPr lang="en-IN" sz="1600" dirty="0"/>
              <a:t>How to “Parallelize” Operations</a:t>
            </a:r>
          </a:p>
          <a:p>
            <a:pPr lvl="1"/>
            <a:r>
              <a:rPr lang="en-IN" sz="1400" dirty="0"/>
              <a:t>Useful to understand how Spark and other systems actually work</a:t>
            </a:r>
          </a:p>
          <a:p>
            <a:pPr lvl="1"/>
            <a:r>
              <a:rPr lang="en-IN" sz="1400" dirty="0"/>
              <a:t>Often times you have to build these in the application layer</a:t>
            </a:r>
          </a:p>
          <a:p>
            <a:r>
              <a:rPr lang="en-IN" sz="1600" dirty="0"/>
              <a:t>Hadoop Distributed File System (briefly)</a:t>
            </a:r>
          </a:p>
          <a:p>
            <a:pPr lvl="1"/>
            <a:r>
              <a:rPr lang="en-IN" sz="1400" dirty="0"/>
              <a:t>A key infrastructure piece, with no real alternative</a:t>
            </a:r>
          </a:p>
          <a:p>
            <a:pPr lvl="1"/>
            <a:r>
              <a:rPr lang="en-IN" sz="1400" dirty="0"/>
              <a:t>Basic file system interface, with replication and redundancy built in for failures</a:t>
            </a:r>
          </a:p>
          <a:p>
            <a:r>
              <a:rPr lang="en-IN" sz="1600" dirty="0"/>
              <a:t>MongoDB</a:t>
            </a:r>
          </a:p>
          <a:p>
            <a:pPr lvl="1"/>
            <a:r>
              <a:rPr lang="en-IN" sz="1400" dirty="0"/>
              <a:t>Perhaps the most popular NoSQL system, uses a ”document” (JSON) data model</a:t>
            </a:r>
          </a:p>
          <a:p>
            <a:pPr lvl="1"/>
            <a:r>
              <a:rPr lang="en-IN" sz="1400" dirty="0"/>
              <a:t>Focus primarily on OLTP</a:t>
            </a:r>
          </a:p>
          <a:p>
            <a:pPr lvl="1"/>
            <a:r>
              <a:rPr lang="en-IN" sz="1400" dirty="0"/>
              <a:t>Doesn’t really support joins (some limited ability today) – have to do that in the app</a:t>
            </a:r>
          </a:p>
          <a:p>
            <a:r>
              <a:rPr lang="en-IN" sz="1600" dirty="0"/>
              <a:t>Quick overview of other NoSQL data models</a:t>
            </a:r>
          </a:p>
        </p:txBody>
      </p:sp>
    </p:spTree>
    <p:extLst>
      <p:ext uri="{BB962C8B-B14F-4D97-AF65-F5344CB8AC3E}">
        <p14:creationId xmlns:p14="http://schemas.microsoft.com/office/powerpoint/2010/main" val="260080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" y="1279079"/>
            <a:ext cx="89916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NoSQL; Big Data Systems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1219200" y="3091434"/>
            <a:ext cx="6705600" cy="1470024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64008" lvl="0" indent="0" algn="ctr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2DA2BF"/>
              </a:buClr>
              <a:buSzPct val="68000"/>
              <a:buFont typeface="Wingdings 3" charset="2"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MapReduce Overview</a:t>
            </a:r>
          </a:p>
        </p:txBody>
      </p:sp>
    </p:spTree>
    <p:extLst>
      <p:ext uri="{BB962C8B-B14F-4D97-AF65-F5344CB8AC3E}">
        <p14:creationId xmlns:p14="http://schemas.microsoft.com/office/powerpoint/2010/main" val="11030064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Book Chapters</a:t>
            </a:r>
          </a:p>
          <a:p>
            <a:pPr lvl="1"/>
            <a:r>
              <a:rPr lang="en-US" sz="2400" dirty="0">
                <a:latin typeface="Calibri" charset="0"/>
              </a:rPr>
              <a:t>10.3 </a:t>
            </a:r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(7</a:t>
            </a:r>
            <a:r>
              <a:rPr lang="en-US" sz="2400" b="1" baseline="30000" dirty="0">
                <a:solidFill>
                  <a:srgbClr val="FF0000"/>
                </a:solidFill>
                <a:latin typeface="Calibri" charset="0"/>
              </a:rPr>
              <a:t>TH</a:t>
            </a:r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 EDITION)</a:t>
            </a:r>
          </a:p>
          <a:p>
            <a:endParaRPr lang="en-US" sz="2800" dirty="0">
              <a:latin typeface="Calibri" charset="0"/>
            </a:endParaRPr>
          </a:p>
          <a:p>
            <a:r>
              <a:rPr lang="en-US" sz="2800" dirty="0">
                <a:latin typeface="Calibri" charset="0"/>
              </a:rPr>
              <a:t>Key topics:</a:t>
            </a:r>
          </a:p>
          <a:p>
            <a:pPr lvl="1"/>
            <a:r>
              <a:rPr lang="en-US" sz="2400" dirty="0">
                <a:latin typeface="Calibri" charset="0"/>
              </a:rPr>
              <a:t>Why MapReduce and History</a:t>
            </a:r>
          </a:p>
          <a:p>
            <a:pPr lvl="1"/>
            <a:r>
              <a:rPr lang="en-US" sz="2400" dirty="0">
                <a:latin typeface="Calibri" charset="0"/>
              </a:rPr>
              <a:t>Word Count using MapReduce</a:t>
            </a:r>
          </a:p>
        </p:txBody>
      </p:sp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22238"/>
            <a:ext cx="8077200" cy="715962"/>
          </a:xfrm>
        </p:spPr>
        <p:txBody>
          <a:bodyPr/>
          <a:lstStyle/>
          <a:p>
            <a:pPr>
              <a:defRPr/>
            </a:pPr>
            <a:r>
              <a:rPr lang="en-US" dirty="0"/>
              <a:t>Big Data; Storage Systems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9698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04334"/>
            <a:ext cx="8229600" cy="4820265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Online Transaction Processing (OLTP)</a:t>
            </a:r>
          </a:p>
          <a:p>
            <a:pPr lvl="1"/>
            <a:r>
              <a:rPr lang="en-US" sz="2400" dirty="0">
                <a:latin typeface="Calibri" charset="0"/>
              </a:rPr>
              <a:t>E-commerce, Airline Reservations, Class registrations, etc.</a:t>
            </a:r>
          </a:p>
          <a:p>
            <a:pPr lvl="1"/>
            <a:r>
              <a:rPr lang="en-US" sz="2400" dirty="0">
                <a:latin typeface="Calibri" charset="0"/>
              </a:rPr>
              <a:t>Simple queries (get all orders for a customer)</a:t>
            </a:r>
          </a:p>
          <a:p>
            <a:pPr lvl="1"/>
            <a:r>
              <a:rPr lang="en-US" sz="2400" dirty="0">
                <a:latin typeface="Calibri" charset="0"/>
              </a:rPr>
              <a:t>Many updates (inserts, updates, deletes)</a:t>
            </a:r>
          </a:p>
          <a:p>
            <a:pPr lvl="1"/>
            <a:r>
              <a:rPr lang="en-US" sz="2400" dirty="0">
                <a:latin typeface="Calibri" charset="0"/>
              </a:rPr>
              <a:t>Need ACID properties (consistency, etc.)</a:t>
            </a:r>
          </a:p>
          <a:p>
            <a:r>
              <a:rPr lang="en-US" sz="2800" dirty="0">
                <a:latin typeface="Calibri" charset="0"/>
              </a:rPr>
              <a:t>Online Analytical Processing (OLAP)</a:t>
            </a:r>
          </a:p>
          <a:p>
            <a:pPr lvl="1"/>
            <a:r>
              <a:rPr lang="en-US" sz="2400" dirty="0">
                <a:latin typeface="Calibri" charset="0"/>
              </a:rPr>
              <a:t>Decision-support, data mining, ML (today), etc.</a:t>
            </a:r>
          </a:p>
          <a:p>
            <a:pPr lvl="1"/>
            <a:r>
              <a:rPr lang="en-US" sz="2400" dirty="0">
                <a:latin typeface="Calibri" charset="0"/>
              </a:rPr>
              <a:t>Huge volumes of data, but not updated </a:t>
            </a:r>
          </a:p>
          <a:p>
            <a:pPr lvl="1"/>
            <a:r>
              <a:rPr lang="en-US" sz="2400" dirty="0">
                <a:latin typeface="Calibri" charset="0"/>
              </a:rPr>
              <a:t>Complex, but read-only queries (many joins, group-</a:t>
            </a:r>
            <a:r>
              <a:rPr lang="en-US" sz="2400" dirty="0" err="1">
                <a:latin typeface="Calibri" charset="0"/>
              </a:rPr>
              <a:t>by’s</a:t>
            </a:r>
            <a:r>
              <a:rPr lang="en-US" sz="2400" dirty="0">
                <a:latin typeface="Calibri" charset="0"/>
              </a:rPr>
              <a:t>)</a:t>
            </a:r>
          </a:p>
        </p:txBody>
      </p:sp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22238"/>
            <a:ext cx="8534400" cy="1096962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RDBMS: Application Scenarios</a:t>
            </a:r>
          </a:p>
        </p:txBody>
      </p:sp>
    </p:spTree>
    <p:extLst>
      <p:ext uri="{BB962C8B-B14F-4D97-AF65-F5344CB8AC3E}">
        <p14:creationId xmlns:p14="http://schemas.microsoft.com/office/powerpoint/2010/main" val="354758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The MapReduce Paradigm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768350" y="1102497"/>
            <a:ext cx="7902575" cy="3558403"/>
          </a:xfrm>
        </p:spPr>
        <p:txBody>
          <a:bodyPr lIns="91440"/>
          <a:lstStyle/>
          <a:p>
            <a:pPr marL="265113" indent="-265113" eaLnBrk="1" hangingPunct="1"/>
            <a:r>
              <a:rPr lang="en-US" altLang="en-US" dirty="0"/>
              <a:t>Platform for reliable, scalable parallel computing</a:t>
            </a:r>
          </a:p>
          <a:p>
            <a:pPr marL="265113" indent="-265113" eaLnBrk="1" hangingPunct="1"/>
            <a:endParaRPr lang="en-US" altLang="en-US" dirty="0"/>
          </a:p>
          <a:p>
            <a:pPr marL="265113" indent="-265113" eaLnBrk="1" hangingPunct="1"/>
            <a:r>
              <a:rPr lang="en-US" altLang="en-US" dirty="0"/>
              <a:t>Abstracts issues of distributed and parallel environment from programmer</a:t>
            </a:r>
          </a:p>
          <a:p>
            <a:pPr marL="665163" lvl="1" indent="-265113"/>
            <a:r>
              <a:rPr lang="en-US" altLang="en-US" sz="1800" dirty="0"/>
              <a:t>Programmer provides core logic (via map() and reduce() functions)</a:t>
            </a:r>
          </a:p>
          <a:p>
            <a:pPr marL="665163" lvl="1" indent="-265113"/>
            <a:r>
              <a:rPr lang="en-US" altLang="en-US" sz="1800" dirty="0"/>
              <a:t>System takes care of parallelization of computation, coordination, etc.</a:t>
            </a:r>
          </a:p>
          <a:p>
            <a:pPr marL="265113" indent="-265113" eaLnBrk="1" hangingPunct="1"/>
            <a:endParaRPr lang="en-US" altLang="en-US" dirty="0"/>
          </a:p>
          <a:p>
            <a:pPr marL="265113" indent="-265113" eaLnBrk="1" hangingPunct="1"/>
            <a:r>
              <a:rPr lang="en-US" altLang="en-US" dirty="0"/>
              <a:t>Paradigm dates back many decades </a:t>
            </a:r>
          </a:p>
          <a:p>
            <a:pPr marL="592138" lvl="1" indent="-265113" eaLnBrk="1" hangingPunct="1"/>
            <a:r>
              <a:rPr lang="en-US" altLang="en-US" sz="1800" dirty="0"/>
              <a:t>But very large scale implementations running on clusters with 10^3 to 10^4 machines are more recent</a:t>
            </a:r>
          </a:p>
          <a:p>
            <a:pPr marL="592138" lvl="1" indent="-265113" eaLnBrk="1" hangingPunct="1"/>
            <a:r>
              <a:rPr lang="en-US" altLang="en-US" sz="1800" dirty="0"/>
              <a:t>Google Map Reduce, Hadoop, ..</a:t>
            </a:r>
          </a:p>
          <a:p>
            <a:pPr marL="265113" indent="-265113" eaLnBrk="1" hangingPunct="1"/>
            <a:endParaRPr lang="en-US" altLang="en-US" dirty="0"/>
          </a:p>
          <a:p>
            <a:pPr marL="265113" indent="-265113" eaLnBrk="1" hangingPunct="1"/>
            <a:r>
              <a:rPr lang="en-US" altLang="en-US" dirty="0"/>
              <a:t>Data storage/access typically done using distributed file systems or key-value stores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33946986"/>
      </p:ext>
    </p:extLst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MapReduce Framework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2880" y="1097280"/>
            <a:ext cx="8961120" cy="4910614"/>
          </a:xfrm>
        </p:spPr>
        <p:txBody>
          <a:bodyPr/>
          <a:lstStyle/>
          <a:p>
            <a:r>
              <a:rPr lang="en-US" sz="1800" dirty="0"/>
              <a:t>Provides a fairly restricted, but still powerful abstraction for programming</a:t>
            </a:r>
          </a:p>
          <a:p>
            <a:endParaRPr lang="en-US" sz="1800" dirty="0"/>
          </a:p>
          <a:p>
            <a:r>
              <a:rPr lang="en-US" sz="1800" dirty="0"/>
              <a:t>Programmers write a pipeline of functions, called </a:t>
            </a:r>
            <a:r>
              <a:rPr lang="en-US" sz="1800" i="1" dirty="0"/>
              <a:t>map</a:t>
            </a:r>
            <a:r>
              <a:rPr lang="en-US" sz="1800" dirty="0"/>
              <a:t> or </a:t>
            </a:r>
            <a:r>
              <a:rPr lang="en-US" sz="1800" i="1" dirty="0"/>
              <a:t>reduce</a:t>
            </a:r>
            <a:endParaRPr lang="en-US" sz="1800" dirty="0"/>
          </a:p>
          <a:p>
            <a:pPr lvl="1"/>
            <a:r>
              <a:rPr lang="en-US" sz="1800" b="1" dirty="0"/>
              <a:t>map programs</a:t>
            </a:r>
          </a:p>
          <a:p>
            <a:pPr lvl="2"/>
            <a:r>
              <a:rPr lang="en-US" sz="1800" dirty="0"/>
              <a:t>inputs: a list of “records” (record defined arbitrarily – could be images, genomes etc…)</a:t>
            </a:r>
          </a:p>
          <a:p>
            <a:pPr lvl="2"/>
            <a:r>
              <a:rPr lang="en-US" sz="1800" dirty="0"/>
              <a:t>output: for each record, produce a set of “(key, value)” pairs</a:t>
            </a:r>
          </a:p>
          <a:p>
            <a:pPr lvl="2"/>
            <a:endParaRPr lang="en-US" sz="1800" dirty="0"/>
          </a:p>
          <a:p>
            <a:pPr lvl="1"/>
            <a:r>
              <a:rPr lang="en-US" sz="1800" b="1" dirty="0"/>
              <a:t>reduce</a:t>
            </a:r>
            <a:r>
              <a:rPr lang="en-US" sz="1800" dirty="0"/>
              <a:t> </a:t>
            </a:r>
            <a:r>
              <a:rPr lang="en-US" sz="1800" b="1" dirty="0"/>
              <a:t>programs</a:t>
            </a:r>
          </a:p>
          <a:p>
            <a:pPr lvl="2"/>
            <a:r>
              <a:rPr lang="en-US" sz="1800" dirty="0"/>
              <a:t>input: a list of “(key, {values})” grouped together from the mapper</a:t>
            </a:r>
          </a:p>
          <a:p>
            <a:pPr lvl="2"/>
            <a:r>
              <a:rPr lang="en-US" sz="1800" dirty="0"/>
              <a:t>output: whatever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Both can do arbitrary computations on the input data as long as the basic structure is followed</a:t>
            </a:r>
          </a:p>
        </p:txBody>
      </p:sp>
    </p:spTree>
    <p:extLst>
      <p:ext uri="{BB962C8B-B14F-4D97-AF65-F5344CB8AC3E}">
        <p14:creationId xmlns:p14="http://schemas.microsoft.com/office/powerpoint/2010/main" val="23857309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MapReduce Framework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1760220" y="164592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60220" y="274320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0220" y="384048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60220" y="493776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9" name="Folded Corner 8"/>
          <p:cNvSpPr/>
          <p:nvPr/>
        </p:nvSpPr>
        <p:spPr>
          <a:xfrm>
            <a:off x="457200" y="1645920"/>
            <a:ext cx="411480" cy="61722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0" name="Folded Corner 9"/>
          <p:cNvSpPr/>
          <p:nvPr/>
        </p:nvSpPr>
        <p:spPr>
          <a:xfrm>
            <a:off x="457200" y="2811780"/>
            <a:ext cx="411480" cy="61722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1" name="Folded Corner 10"/>
          <p:cNvSpPr/>
          <p:nvPr/>
        </p:nvSpPr>
        <p:spPr>
          <a:xfrm>
            <a:off x="457200" y="3977640"/>
            <a:ext cx="411480" cy="61722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2" name="Folded Corner 11"/>
          <p:cNvSpPr/>
          <p:nvPr/>
        </p:nvSpPr>
        <p:spPr>
          <a:xfrm>
            <a:off x="457200" y="5143500"/>
            <a:ext cx="411480" cy="61722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3" name="Folded Corner 12"/>
          <p:cNvSpPr/>
          <p:nvPr/>
        </p:nvSpPr>
        <p:spPr>
          <a:xfrm>
            <a:off x="4503420" y="2331720"/>
            <a:ext cx="411480" cy="61722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4" name="Folded Corner 13"/>
          <p:cNvSpPr/>
          <p:nvPr/>
        </p:nvSpPr>
        <p:spPr>
          <a:xfrm>
            <a:off x="4503420" y="4046220"/>
            <a:ext cx="411480" cy="61722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629400" y="233172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560820" y="404622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cxnSp>
        <p:nvCxnSpPr>
          <p:cNvPr id="20" name="Straight Arrow Connector 19"/>
          <p:cNvCxnSpPr>
            <a:stCxn id="9" idx="3"/>
            <a:endCxn id="4" idx="1"/>
          </p:cNvCxnSpPr>
          <p:nvPr/>
        </p:nvCxnSpPr>
        <p:spPr>
          <a:xfrm>
            <a:off x="868680" y="1954530"/>
            <a:ext cx="891540" cy="14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0" idx="3"/>
            <a:endCxn id="6" idx="1"/>
          </p:cNvCxnSpPr>
          <p:nvPr/>
        </p:nvCxnSpPr>
        <p:spPr>
          <a:xfrm flipV="1">
            <a:off x="868680" y="3051810"/>
            <a:ext cx="891540" cy="68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1" idx="3"/>
            <a:endCxn id="7" idx="1"/>
          </p:cNvCxnSpPr>
          <p:nvPr/>
        </p:nvCxnSpPr>
        <p:spPr>
          <a:xfrm flipV="1">
            <a:off x="868680" y="4149090"/>
            <a:ext cx="891540" cy="137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</p:cNvCxnSpPr>
          <p:nvPr/>
        </p:nvCxnSpPr>
        <p:spPr>
          <a:xfrm flipV="1">
            <a:off x="868680" y="5349240"/>
            <a:ext cx="960120" cy="102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3" idx="3"/>
            <a:endCxn id="15" idx="1"/>
          </p:cNvCxnSpPr>
          <p:nvPr/>
        </p:nvCxnSpPr>
        <p:spPr>
          <a:xfrm>
            <a:off x="4914900" y="2640330"/>
            <a:ext cx="1714500" cy="14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4" idx="3"/>
            <a:endCxn id="17" idx="1"/>
          </p:cNvCxnSpPr>
          <p:nvPr/>
        </p:nvCxnSpPr>
        <p:spPr>
          <a:xfrm>
            <a:off x="4914900" y="4354830"/>
            <a:ext cx="1645920" cy="14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13" idx="1"/>
          </p:cNvCxnSpPr>
          <p:nvPr/>
        </p:nvCxnSpPr>
        <p:spPr>
          <a:xfrm>
            <a:off x="2583180" y="1988820"/>
            <a:ext cx="1920240" cy="6515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" idx="3"/>
            <a:endCxn id="14" idx="1"/>
          </p:cNvCxnSpPr>
          <p:nvPr/>
        </p:nvCxnSpPr>
        <p:spPr>
          <a:xfrm>
            <a:off x="2583180" y="1954530"/>
            <a:ext cx="1920240" cy="2400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13" idx="1"/>
          </p:cNvCxnSpPr>
          <p:nvPr/>
        </p:nvCxnSpPr>
        <p:spPr>
          <a:xfrm flipV="1">
            <a:off x="2583180" y="2640330"/>
            <a:ext cx="1920240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14" idx="1"/>
          </p:cNvCxnSpPr>
          <p:nvPr/>
        </p:nvCxnSpPr>
        <p:spPr>
          <a:xfrm>
            <a:off x="2583180" y="3086100"/>
            <a:ext cx="1920240" cy="12687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13" idx="1"/>
          </p:cNvCxnSpPr>
          <p:nvPr/>
        </p:nvCxnSpPr>
        <p:spPr>
          <a:xfrm flipV="1">
            <a:off x="2583180" y="2640330"/>
            <a:ext cx="1920240" cy="15773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14" idx="1"/>
          </p:cNvCxnSpPr>
          <p:nvPr/>
        </p:nvCxnSpPr>
        <p:spPr>
          <a:xfrm>
            <a:off x="2583180" y="4183380"/>
            <a:ext cx="1920240" cy="1714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endCxn id="13" idx="1"/>
          </p:cNvCxnSpPr>
          <p:nvPr/>
        </p:nvCxnSpPr>
        <p:spPr>
          <a:xfrm rot="5400000" flipH="1" flipV="1">
            <a:off x="2240280" y="2983230"/>
            <a:ext cx="2606040" cy="1920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14" idx="1"/>
          </p:cNvCxnSpPr>
          <p:nvPr/>
        </p:nvCxnSpPr>
        <p:spPr>
          <a:xfrm flipV="1">
            <a:off x="2583180" y="4354830"/>
            <a:ext cx="1920240" cy="8572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82880" y="1097280"/>
            <a:ext cx="1076605" cy="329321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input files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691640" y="1097280"/>
            <a:ext cx="1057046" cy="3323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mappers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229100" y="1097280"/>
            <a:ext cx="1338896" cy="575542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intermediate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files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560820" y="1097280"/>
            <a:ext cx="1076605" cy="329321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reducers</a:t>
            </a:r>
          </a:p>
        </p:txBody>
      </p:sp>
      <p:sp>
        <p:nvSpPr>
          <p:cNvPr id="64" name="Folded Corner 63"/>
          <p:cNvSpPr/>
          <p:nvPr/>
        </p:nvSpPr>
        <p:spPr>
          <a:xfrm>
            <a:off x="8343900" y="2331720"/>
            <a:ext cx="411480" cy="61722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65" name="Folded Corner 64"/>
          <p:cNvSpPr/>
          <p:nvPr/>
        </p:nvSpPr>
        <p:spPr>
          <a:xfrm>
            <a:off x="8343900" y="4046220"/>
            <a:ext cx="411480" cy="61722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cxnSp>
        <p:nvCxnSpPr>
          <p:cNvPr id="67" name="Straight Arrow Connector 66"/>
          <p:cNvCxnSpPr>
            <a:stCxn id="15" idx="3"/>
            <a:endCxn id="64" idx="1"/>
          </p:cNvCxnSpPr>
          <p:nvPr/>
        </p:nvCxnSpPr>
        <p:spPr>
          <a:xfrm>
            <a:off x="7452360" y="2640330"/>
            <a:ext cx="891540" cy="14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7" idx="3"/>
            <a:endCxn id="65" idx="1"/>
          </p:cNvCxnSpPr>
          <p:nvPr/>
        </p:nvCxnSpPr>
        <p:spPr>
          <a:xfrm>
            <a:off x="7383780" y="4354830"/>
            <a:ext cx="960120" cy="14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7863840" y="1097280"/>
            <a:ext cx="780250" cy="575542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output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files</a:t>
            </a:r>
          </a:p>
        </p:txBody>
      </p:sp>
    </p:spTree>
    <p:extLst>
      <p:ext uri="{BB962C8B-B14F-4D97-AF65-F5344CB8AC3E}">
        <p14:creationId xmlns:p14="http://schemas.microsoft.com/office/powerpoint/2010/main" val="1014801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Word Count Example</a:t>
            </a:r>
          </a:p>
        </p:txBody>
      </p:sp>
      <p:pic>
        <p:nvPicPr>
          <p:cNvPr id="79" name="Picture 78" descr="mr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" y="2125980"/>
            <a:ext cx="4741312" cy="322326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035493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900" dirty="0"/>
              <a:t>MapReduce Framework: Word Count</a:t>
            </a:r>
          </a:p>
        </p:txBody>
      </p:sp>
      <p:sp>
        <p:nvSpPr>
          <p:cNvPr id="4" name="Rectangle 3"/>
          <p:cNvSpPr/>
          <p:nvPr/>
        </p:nvSpPr>
        <p:spPr>
          <a:xfrm>
            <a:off x="1760220" y="164592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60220" y="274320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0220" y="384048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60220" y="493776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629400" y="233172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560820" y="404622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cxnSp>
        <p:nvCxnSpPr>
          <p:cNvPr id="20" name="Straight Arrow Connector 19"/>
          <p:cNvCxnSpPr>
            <a:endCxn id="4" idx="1"/>
          </p:cNvCxnSpPr>
          <p:nvPr/>
        </p:nvCxnSpPr>
        <p:spPr>
          <a:xfrm flipV="1">
            <a:off x="1280160" y="1954530"/>
            <a:ext cx="480060" cy="34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6" idx="1"/>
          </p:cNvCxnSpPr>
          <p:nvPr/>
        </p:nvCxnSpPr>
        <p:spPr>
          <a:xfrm flipV="1">
            <a:off x="1074420" y="3051810"/>
            <a:ext cx="685800" cy="102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7" idx="1"/>
          </p:cNvCxnSpPr>
          <p:nvPr/>
        </p:nvCxnSpPr>
        <p:spPr>
          <a:xfrm flipV="1">
            <a:off x="1280160" y="4149090"/>
            <a:ext cx="480060" cy="102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280160" y="5349240"/>
            <a:ext cx="548640" cy="68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15" idx="1"/>
          </p:cNvCxnSpPr>
          <p:nvPr/>
        </p:nvCxnSpPr>
        <p:spPr>
          <a:xfrm>
            <a:off x="5669280" y="2606040"/>
            <a:ext cx="960120" cy="34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7" idx="1"/>
          </p:cNvCxnSpPr>
          <p:nvPr/>
        </p:nvCxnSpPr>
        <p:spPr>
          <a:xfrm flipV="1">
            <a:off x="5600700" y="4354830"/>
            <a:ext cx="960120" cy="514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583180" y="1988820"/>
            <a:ext cx="1165860" cy="7200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" idx="3"/>
          </p:cNvCxnSpPr>
          <p:nvPr/>
        </p:nvCxnSpPr>
        <p:spPr>
          <a:xfrm>
            <a:off x="2583180" y="1954530"/>
            <a:ext cx="891540" cy="23317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583180" y="2708910"/>
            <a:ext cx="1165860" cy="4114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rot="16200000" flipH="1">
            <a:off x="2428875" y="3240405"/>
            <a:ext cx="1200150" cy="8915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rot="5400000" flipH="1" flipV="1">
            <a:off x="2411730" y="2880360"/>
            <a:ext cx="1508760" cy="11658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2583180" y="4183380"/>
            <a:ext cx="891540" cy="102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rot="5400000" flipH="1" flipV="1">
            <a:off x="1897380" y="3394710"/>
            <a:ext cx="2537460" cy="11658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rot="5400000" flipH="1" flipV="1">
            <a:off x="2566035" y="4303395"/>
            <a:ext cx="925830" cy="8915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82880" y="1097280"/>
            <a:ext cx="1076605" cy="329321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input files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691640" y="1097280"/>
            <a:ext cx="1057046" cy="3323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mappers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229100" y="1097280"/>
            <a:ext cx="1338896" cy="575542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intermediate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files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560820" y="1097280"/>
            <a:ext cx="1076605" cy="329321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reducers</a:t>
            </a:r>
          </a:p>
        </p:txBody>
      </p:sp>
      <p:sp>
        <p:nvSpPr>
          <p:cNvPr id="64" name="Folded Corner 63"/>
          <p:cNvSpPr/>
          <p:nvPr/>
        </p:nvSpPr>
        <p:spPr>
          <a:xfrm>
            <a:off x="8343900" y="2331720"/>
            <a:ext cx="617220" cy="960120"/>
          </a:xfrm>
          <a:prstGeom prst="foldedCorner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(a, 8)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(c, 5)</a:t>
            </a:r>
          </a:p>
        </p:txBody>
      </p:sp>
      <p:cxnSp>
        <p:nvCxnSpPr>
          <p:cNvPr id="67" name="Straight Arrow Connector 66"/>
          <p:cNvCxnSpPr>
            <a:stCxn id="15" idx="3"/>
            <a:endCxn id="64" idx="1"/>
          </p:cNvCxnSpPr>
          <p:nvPr/>
        </p:nvCxnSpPr>
        <p:spPr>
          <a:xfrm>
            <a:off x="7452360" y="2640330"/>
            <a:ext cx="891540" cy="1714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7" idx="3"/>
          </p:cNvCxnSpPr>
          <p:nvPr/>
        </p:nvCxnSpPr>
        <p:spPr>
          <a:xfrm>
            <a:off x="7383780" y="4354830"/>
            <a:ext cx="960120" cy="14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7863840" y="1097280"/>
            <a:ext cx="780250" cy="575542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output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files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114301" y="1765881"/>
            <a:ext cx="1244169" cy="3600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 b a c d b 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0" y="2948940"/>
            <a:ext cx="1244169" cy="3600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b c d a a a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0" y="4046220"/>
            <a:ext cx="1257131" cy="3600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 b a b a b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" y="5143500"/>
            <a:ext cx="999811" cy="3600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 c c c c </a:t>
            </a:r>
          </a:p>
        </p:txBody>
      </p:sp>
      <p:sp>
        <p:nvSpPr>
          <p:cNvPr id="87" name="Folded Corner 86"/>
          <p:cNvSpPr/>
          <p:nvPr/>
        </p:nvSpPr>
        <p:spPr>
          <a:xfrm>
            <a:off x="4297680" y="1714500"/>
            <a:ext cx="1028700" cy="185166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(a,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(a,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(c,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(a,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(a,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(a,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…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2720340" y="1028701"/>
            <a:ext cx="525403" cy="1098762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(a, 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(b, 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(a, 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(c, 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(d, 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(b, 1)</a:t>
            </a:r>
          </a:p>
        </p:txBody>
      </p:sp>
      <p:sp>
        <p:nvSpPr>
          <p:cNvPr id="90" name="Folded Corner 89"/>
          <p:cNvSpPr/>
          <p:nvPr/>
        </p:nvSpPr>
        <p:spPr>
          <a:xfrm>
            <a:off x="4366260" y="3977640"/>
            <a:ext cx="1028700" cy="185166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(b,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(d,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(b,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(b,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(d,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(b,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…</a:t>
            </a:r>
          </a:p>
        </p:txBody>
      </p:sp>
      <p:sp>
        <p:nvSpPr>
          <p:cNvPr id="97" name="Folded Corner 96"/>
          <p:cNvSpPr/>
          <p:nvPr/>
        </p:nvSpPr>
        <p:spPr>
          <a:xfrm>
            <a:off x="8343900" y="3840480"/>
            <a:ext cx="685800" cy="960120"/>
          </a:xfrm>
          <a:prstGeom prst="foldedCorner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(b, 6)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(d, 2)</a:t>
            </a:r>
          </a:p>
        </p:txBody>
      </p:sp>
    </p:spTree>
    <p:extLst>
      <p:ext uri="{BB962C8B-B14F-4D97-AF65-F5344CB8AC3E}">
        <p14:creationId xmlns:p14="http://schemas.microsoft.com/office/powerpoint/2010/main" val="2138011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900" dirty="0"/>
              <a:t>More Efficient Word Count</a:t>
            </a:r>
          </a:p>
        </p:txBody>
      </p:sp>
      <p:sp>
        <p:nvSpPr>
          <p:cNvPr id="4" name="Rectangle 3"/>
          <p:cNvSpPr/>
          <p:nvPr/>
        </p:nvSpPr>
        <p:spPr>
          <a:xfrm>
            <a:off x="1760220" y="164592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60220" y="274320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0220" y="384048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60220" y="493776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629400" y="233172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560820" y="4046220"/>
            <a:ext cx="822960" cy="617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CECFF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cxnSp>
        <p:nvCxnSpPr>
          <p:cNvPr id="20" name="Straight Arrow Connector 19"/>
          <p:cNvCxnSpPr>
            <a:endCxn id="4" idx="1"/>
          </p:cNvCxnSpPr>
          <p:nvPr/>
        </p:nvCxnSpPr>
        <p:spPr>
          <a:xfrm flipV="1">
            <a:off x="1280160" y="1954530"/>
            <a:ext cx="480060" cy="34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6" idx="1"/>
          </p:cNvCxnSpPr>
          <p:nvPr/>
        </p:nvCxnSpPr>
        <p:spPr>
          <a:xfrm flipV="1">
            <a:off x="1074420" y="3051810"/>
            <a:ext cx="685800" cy="102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7" idx="1"/>
          </p:cNvCxnSpPr>
          <p:nvPr/>
        </p:nvCxnSpPr>
        <p:spPr>
          <a:xfrm flipV="1">
            <a:off x="1280160" y="4149090"/>
            <a:ext cx="480060" cy="102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280160" y="5349240"/>
            <a:ext cx="548640" cy="685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15" idx="1"/>
          </p:cNvCxnSpPr>
          <p:nvPr/>
        </p:nvCxnSpPr>
        <p:spPr>
          <a:xfrm>
            <a:off x="5669280" y="2606040"/>
            <a:ext cx="960120" cy="34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7" idx="1"/>
          </p:cNvCxnSpPr>
          <p:nvPr/>
        </p:nvCxnSpPr>
        <p:spPr>
          <a:xfrm flipV="1">
            <a:off x="5600700" y="4354830"/>
            <a:ext cx="960120" cy="514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583180" y="1988820"/>
            <a:ext cx="1165860" cy="7200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" idx="3"/>
          </p:cNvCxnSpPr>
          <p:nvPr/>
        </p:nvCxnSpPr>
        <p:spPr>
          <a:xfrm>
            <a:off x="2583180" y="1954530"/>
            <a:ext cx="891540" cy="23317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583180" y="2708910"/>
            <a:ext cx="1165860" cy="4114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rot="16200000" flipH="1">
            <a:off x="2428875" y="3240405"/>
            <a:ext cx="1200150" cy="8915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rot="5400000" flipH="1" flipV="1">
            <a:off x="2411730" y="2880360"/>
            <a:ext cx="1508760" cy="11658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2583180" y="4183380"/>
            <a:ext cx="891540" cy="102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rot="5400000" flipH="1" flipV="1">
            <a:off x="1897380" y="3394710"/>
            <a:ext cx="2537460" cy="11658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rot="5400000" flipH="1" flipV="1">
            <a:off x="2566035" y="4303395"/>
            <a:ext cx="925830" cy="8915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82880" y="1097280"/>
            <a:ext cx="1076605" cy="329321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input files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691640" y="1097280"/>
            <a:ext cx="1057046" cy="3323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mappers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229100" y="1097280"/>
            <a:ext cx="1338896" cy="575542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intermediate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files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560820" y="1097280"/>
            <a:ext cx="1076605" cy="329321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reducers</a:t>
            </a:r>
          </a:p>
        </p:txBody>
      </p:sp>
      <p:sp>
        <p:nvSpPr>
          <p:cNvPr id="64" name="Folded Corner 63"/>
          <p:cNvSpPr/>
          <p:nvPr/>
        </p:nvSpPr>
        <p:spPr>
          <a:xfrm>
            <a:off x="8343900" y="2331720"/>
            <a:ext cx="617220" cy="960120"/>
          </a:xfrm>
          <a:prstGeom prst="foldedCorner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(a, 8)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(c, 5)</a:t>
            </a:r>
          </a:p>
        </p:txBody>
      </p:sp>
      <p:cxnSp>
        <p:nvCxnSpPr>
          <p:cNvPr id="67" name="Straight Arrow Connector 66"/>
          <p:cNvCxnSpPr>
            <a:stCxn id="15" idx="3"/>
            <a:endCxn id="64" idx="1"/>
          </p:cNvCxnSpPr>
          <p:nvPr/>
        </p:nvCxnSpPr>
        <p:spPr>
          <a:xfrm>
            <a:off x="7452360" y="2640330"/>
            <a:ext cx="891540" cy="1714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7" idx="3"/>
          </p:cNvCxnSpPr>
          <p:nvPr/>
        </p:nvCxnSpPr>
        <p:spPr>
          <a:xfrm>
            <a:off x="7383780" y="4354830"/>
            <a:ext cx="960120" cy="14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7863840" y="1097280"/>
            <a:ext cx="780250" cy="575542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output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files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114301" y="1765881"/>
            <a:ext cx="1244169" cy="3600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 b a c d b 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0" y="2948940"/>
            <a:ext cx="1244169" cy="3600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b c d a a a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0" y="4046220"/>
            <a:ext cx="1257131" cy="3600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 b a b a b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1" y="5143500"/>
            <a:ext cx="999811" cy="3600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 c c c c </a:t>
            </a:r>
          </a:p>
        </p:txBody>
      </p:sp>
      <p:sp>
        <p:nvSpPr>
          <p:cNvPr id="87" name="Folded Corner 86"/>
          <p:cNvSpPr/>
          <p:nvPr/>
        </p:nvSpPr>
        <p:spPr>
          <a:xfrm>
            <a:off x="4297680" y="1714500"/>
            <a:ext cx="1028700" cy="185166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(a, 2)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(a, 3)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(c, 1)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(c, 5)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2720340" y="1028701"/>
            <a:ext cx="525403" cy="760208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(a, 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(b, 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(c, 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(d, 1)</a:t>
            </a:r>
          </a:p>
        </p:txBody>
      </p:sp>
      <p:sp>
        <p:nvSpPr>
          <p:cNvPr id="90" name="Folded Corner 89"/>
          <p:cNvSpPr/>
          <p:nvPr/>
        </p:nvSpPr>
        <p:spPr>
          <a:xfrm>
            <a:off x="4366260" y="3977640"/>
            <a:ext cx="1028700" cy="1851660"/>
          </a:xfrm>
          <a:prstGeom prst="foldedCorner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…</a:t>
            </a:r>
          </a:p>
        </p:txBody>
      </p:sp>
      <p:sp>
        <p:nvSpPr>
          <p:cNvPr id="97" name="Folded Corner 96"/>
          <p:cNvSpPr/>
          <p:nvPr/>
        </p:nvSpPr>
        <p:spPr>
          <a:xfrm>
            <a:off x="8343900" y="3840480"/>
            <a:ext cx="685800" cy="960120"/>
          </a:xfrm>
          <a:prstGeom prst="foldedCorner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(b, 6)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(d, 2)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366260" y="6172200"/>
            <a:ext cx="3334961" cy="360099"/>
          </a:xfrm>
          <a:prstGeom prst="rect">
            <a:avLst/>
          </a:prstGeom>
          <a:noFill/>
        </p:spPr>
        <p:txBody>
          <a:bodyPr wrap="none" lIns="82296" tIns="41148" rIns="82296" bIns="41148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Called “mapper-side” combiner</a:t>
            </a:r>
          </a:p>
        </p:txBody>
      </p:sp>
    </p:spTree>
    <p:extLst>
      <p:ext uri="{BB962C8B-B14F-4D97-AF65-F5344CB8AC3E}">
        <p14:creationId xmlns:p14="http://schemas.microsoft.com/office/powerpoint/2010/main" val="36036522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>
            <a:extLst>
              <a:ext uri="{FF2B5EF4-FFF2-40B4-BE49-F238E27FC236}">
                <a16:creationId xmlns:a16="http://schemas.microsoft.com/office/drawing/2014/main" id="{7E522A25-E50E-41FD-9E8B-B169365965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Hadoop MapReduce</a:t>
            </a:r>
          </a:p>
        </p:txBody>
      </p:sp>
      <p:sp>
        <p:nvSpPr>
          <p:cNvPr id="27650" name="Rectangle 3">
            <a:extLst>
              <a:ext uri="{FF2B5EF4-FFF2-40B4-BE49-F238E27FC236}">
                <a16:creationId xmlns:a16="http://schemas.microsoft.com/office/drawing/2014/main" id="{EC841518-537F-455B-B851-E57412C9C45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8351" y="1140597"/>
            <a:ext cx="7647861" cy="486650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Google pioneered original map-reduce implementation</a:t>
            </a:r>
          </a:p>
          <a:p>
            <a:pPr lvl="1">
              <a:lnSpc>
                <a:spcPct val="90000"/>
              </a:lnSpc>
            </a:pPr>
            <a:r>
              <a:rPr lang="en-US" altLang="en-US" sz="1800" dirty="0"/>
              <a:t>For building web indexes, text analysis, PageRank, etc.</a:t>
            </a:r>
          </a:p>
          <a:p>
            <a:pPr lvl="1">
              <a:lnSpc>
                <a:spcPct val="90000"/>
              </a:lnSpc>
            </a:pPr>
            <a:endParaRPr lang="en-US" altLang="en-US" sz="1800" dirty="0"/>
          </a:p>
          <a:p>
            <a:pPr>
              <a:lnSpc>
                <a:spcPct val="90000"/>
              </a:lnSpc>
            </a:pPr>
            <a:r>
              <a:rPr lang="en-US" altLang="en-US" dirty="0"/>
              <a:t>Hadoop -- widely used open source implementation in Java</a:t>
            </a:r>
            <a:endParaRPr lang="en-US" altLang="en-US" sz="1800" dirty="0"/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Huge ecosystem built around Hadoop now, including HDFS, consistency mechanisms, connectors to different systems (e.g., key-value stores, databases), etc.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Apache Spark a newer implementation of Map-Reduce</a:t>
            </a:r>
          </a:p>
          <a:p>
            <a:pPr lvl="1">
              <a:lnSpc>
                <a:spcPct val="90000"/>
              </a:lnSpc>
            </a:pPr>
            <a:r>
              <a:rPr lang="en-US" altLang="en-US" sz="1800" dirty="0"/>
              <a:t>More user-friendly syntax</a:t>
            </a:r>
          </a:p>
          <a:p>
            <a:pPr lvl="1">
              <a:lnSpc>
                <a:spcPct val="90000"/>
              </a:lnSpc>
            </a:pPr>
            <a:r>
              <a:rPr lang="en-US" altLang="en-US" sz="1800" dirty="0"/>
              <a:t>Significantly faster because of in-memory processing</a:t>
            </a:r>
          </a:p>
          <a:p>
            <a:pPr lvl="1">
              <a:lnSpc>
                <a:spcPct val="90000"/>
              </a:lnSpc>
            </a:pPr>
            <a:r>
              <a:rPr lang="en-US" altLang="en-US" sz="1800" dirty="0"/>
              <a:t>SQL-like in many ways (“</a:t>
            </a:r>
            <a:r>
              <a:rPr lang="en-US" altLang="en-US" sz="1800" dirty="0" err="1"/>
              <a:t>DataFrames</a:t>
            </a:r>
            <a:r>
              <a:rPr lang="en-US" altLang="en-US" sz="1800" dirty="0"/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7605081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5408-5713-4F82-BE0B-89FEFEF6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77118-77FB-40EF-B954-76BA83B01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8077200" cy="4091803"/>
          </a:xfrm>
        </p:spPr>
        <p:txBody>
          <a:bodyPr/>
          <a:lstStyle/>
          <a:p>
            <a:r>
              <a:rPr lang="en-IN" sz="1800" dirty="0"/>
              <a:t>Traditional databases don’t provide the right abstractions for many newer data processing/analytics tasks</a:t>
            </a:r>
          </a:p>
          <a:p>
            <a:pPr lvl="5"/>
            <a:endParaRPr lang="en-IN" sz="1600" dirty="0"/>
          </a:p>
          <a:p>
            <a:r>
              <a:rPr lang="en-IN" sz="1800" dirty="0"/>
              <a:t>Led to development of NoSQL systems and Map-Reduce (or similar) frameworks</a:t>
            </a:r>
          </a:p>
          <a:p>
            <a:pPr lvl="1"/>
            <a:r>
              <a:rPr lang="en-IN" sz="1600" dirty="0"/>
              <a:t>Easier to get started</a:t>
            </a:r>
          </a:p>
          <a:p>
            <a:pPr lvl="1"/>
            <a:r>
              <a:rPr lang="en-IN" sz="1600" dirty="0"/>
              <a:t>Easier to handle ad hoc and arbitrary tasks</a:t>
            </a:r>
          </a:p>
          <a:p>
            <a:pPr lvl="1"/>
            <a:r>
              <a:rPr lang="en-IN" sz="1600" dirty="0"/>
              <a:t>Not as efficient</a:t>
            </a:r>
          </a:p>
          <a:p>
            <a:pPr lvl="3"/>
            <a:r>
              <a:rPr lang="en-IN" sz="800" dirty="0"/>
              <a:t> </a:t>
            </a:r>
            <a:endParaRPr lang="en-IN" sz="1600" dirty="0"/>
          </a:p>
          <a:p>
            <a:r>
              <a:rPr lang="en-IN" sz="1800" dirty="0"/>
              <a:t>Over the last 10 years, seen increasing convergence </a:t>
            </a:r>
          </a:p>
          <a:p>
            <a:pPr lvl="1"/>
            <a:r>
              <a:rPr lang="en-IN" sz="1600" dirty="0"/>
              <a:t>NoSQL stores increasingly support SQL constructs like joins and aggregations</a:t>
            </a:r>
          </a:p>
          <a:p>
            <a:pPr lvl="1"/>
            <a:r>
              <a:rPr lang="en-IN" sz="1600" dirty="0"/>
              <a:t>Map-reduce frameworks also evolved to support joins and SQL more explicitly</a:t>
            </a:r>
          </a:p>
          <a:p>
            <a:pPr lvl="1"/>
            <a:r>
              <a:rPr lang="en-IN" sz="1600" dirty="0"/>
              <a:t>Databases evolved to support more data types, richer functionality for ad hoc processing</a:t>
            </a:r>
          </a:p>
          <a:p>
            <a:pPr lvl="4"/>
            <a:endParaRPr lang="en-IN" sz="1600" dirty="0"/>
          </a:p>
          <a:p>
            <a:r>
              <a:rPr lang="en-IN" sz="1800" dirty="0"/>
              <a:t>Think of Map-Reduce systems as another option </a:t>
            </a:r>
          </a:p>
          <a:p>
            <a:pPr lvl="1"/>
            <a:r>
              <a:rPr lang="en-IN" sz="1600" dirty="0"/>
              <a:t>Appropriate in some cases, not a good fit in other cases</a:t>
            </a:r>
          </a:p>
        </p:txBody>
      </p:sp>
    </p:spTree>
    <p:extLst>
      <p:ext uri="{BB962C8B-B14F-4D97-AF65-F5344CB8AC3E}">
        <p14:creationId xmlns:p14="http://schemas.microsoft.com/office/powerpoint/2010/main" val="3961435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" y="1279079"/>
            <a:ext cx="89916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/>
              <a:t>CMSC424: Database Design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Module: </a:t>
            </a:r>
            <a:r>
              <a:rPr lang="en-US" u="sng" dirty="0"/>
              <a:t>NoSQL; Big Data Systems</a:t>
            </a:r>
            <a:endParaRPr lang="en-US" u="sng" dirty="0">
              <a:ea typeface="+mj-ea"/>
              <a:cs typeface="+mj-cs"/>
            </a:endParaRP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1219200" y="3091434"/>
            <a:ext cx="6705600" cy="1470024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64008" lvl="0" indent="0" algn="ctr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2DA2BF"/>
              </a:buClr>
              <a:buSzPct val="68000"/>
              <a:buFont typeface="Wingdings 3" charset="2"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Apache Spark</a:t>
            </a:r>
          </a:p>
        </p:txBody>
      </p:sp>
    </p:spTree>
    <p:extLst>
      <p:ext uri="{BB962C8B-B14F-4D97-AF65-F5344CB8AC3E}">
        <p14:creationId xmlns:p14="http://schemas.microsoft.com/office/powerpoint/2010/main" val="11194670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Book Chapters</a:t>
            </a:r>
          </a:p>
          <a:p>
            <a:pPr lvl="1"/>
            <a:r>
              <a:rPr lang="en-US" sz="2400" dirty="0">
                <a:latin typeface="Calibri" charset="0"/>
              </a:rPr>
              <a:t>10.</a:t>
            </a:r>
            <a:r>
              <a:rPr lang="en-US" sz="2400" u="sng" dirty="0">
                <a:latin typeface="Calibri" charset="0"/>
              </a:rPr>
              <a:t>4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(7</a:t>
            </a:r>
            <a:r>
              <a:rPr lang="en-US" sz="2400" b="1" baseline="30000" dirty="0">
                <a:solidFill>
                  <a:srgbClr val="FF0000"/>
                </a:solidFill>
                <a:latin typeface="Calibri" charset="0"/>
              </a:rPr>
              <a:t>TH</a:t>
            </a:r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 EDITION) </a:t>
            </a:r>
            <a:r>
              <a:rPr lang="en-US" sz="2400" dirty="0">
                <a:solidFill>
                  <a:schemeClr val="accent4"/>
                </a:solidFill>
                <a:latin typeface="Calibri" charset="0"/>
              </a:rPr>
              <a:t>covers this topic, but Spark programming guide is a better resource</a:t>
            </a:r>
          </a:p>
          <a:p>
            <a:pPr lvl="1"/>
            <a:r>
              <a:rPr lang="en-US" sz="2400" dirty="0">
                <a:solidFill>
                  <a:schemeClr val="accent4"/>
                </a:solidFill>
                <a:latin typeface="Calibri" charset="0"/>
              </a:rPr>
              <a:t>Assignments will refer to the programming guide</a:t>
            </a:r>
          </a:p>
          <a:p>
            <a:endParaRPr lang="en-US" sz="2800" dirty="0">
              <a:latin typeface="Calibri" charset="0"/>
            </a:endParaRPr>
          </a:p>
          <a:p>
            <a:r>
              <a:rPr lang="en-US" sz="2800" dirty="0">
                <a:latin typeface="Calibri" charset="0"/>
              </a:rPr>
              <a:t>Key topics:</a:t>
            </a:r>
          </a:p>
          <a:p>
            <a:pPr lvl="1"/>
            <a:r>
              <a:rPr lang="en-US" sz="2400" dirty="0">
                <a:latin typeface="Calibri" charset="0"/>
              </a:rPr>
              <a:t>A Resilient Distributed Dataset (RDD)</a:t>
            </a:r>
          </a:p>
          <a:p>
            <a:pPr lvl="1"/>
            <a:r>
              <a:rPr lang="en-US" sz="2400" dirty="0">
                <a:latin typeface="Calibri" charset="0"/>
              </a:rPr>
              <a:t>Operations on RDDs</a:t>
            </a:r>
          </a:p>
        </p:txBody>
      </p:sp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22238"/>
            <a:ext cx="8077200" cy="715962"/>
          </a:xfrm>
        </p:spPr>
        <p:txBody>
          <a:bodyPr/>
          <a:lstStyle/>
          <a:p>
            <a:pPr>
              <a:defRPr/>
            </a:pPr>
            <a:r>
              <a:rPr lang="en-US" dirty="0"/>
              <a:t>Apache Spark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40648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>
          <a:xfrm>
            <a:off x="457199" y="1504334"/>
            <a:ext cx="8534399" cy="4820265"/>
          </a:xfrm>
        </p:spPr>
        <p:txBody>
          <a:bodyPr/>
          <a:lstStyle/>
          <a:p>
            <a:r>
              <a:rPr lang="en-US" sz="2400" dirty="0">
                <a:latin typeface="Calibri" charset="0"/>
              </a:rPr>
              <a:t>Original database systems aimed to support both use cases</a:t>
            </a:r>
          </a:p>
          <a:p>
            <a:r>
              <a:rPr lang="en-US" sz="2400" dirty="0">
                <a:latin typeface="Calibri" charset="0"/>
              </a:rPr>
              <a:t>Slowly, specialized systems were built, starting late 80’s-early 90’s, especially for decision support (Data Warehouses)</a:t>
            </a:r>
          </a:p>
          <a:p>
            <a:r>
              <a:rPr lang="en-US" sz="2400" dirty="0">
                <a:latin typeface="Calibri" charset="0"/>
              </a:rPr>
              <a:t>Today, different RDBMSs systems for different use cases, e.g.,:</a:t>
            </a:r>
            <a:endParaRPr lang="en-US" sz="3200" dirty="0">
              <a:latin typeface="Calibri" charset="0"/>
            </a:endParaRPr>
          </a:p>
          <a:p>
            <a:pPr lvl="1"/>
            <a:r>
              <a:rPr lang="en-US" sz="1800" dirty="0" err="1">
                <a:latin typeface="Calibri" charset="0"/>
              </a:rPr>
              <a:t>VoltDB</a:t>
            </a:r>
            <a:r>
              <a:rPr lang="en-US" sz="1800" dirty="0">
                <a:latin typeface="Calibri" charset="0"/>
              </a:rPr>
              <a:t> for OLTP – fully in-memory, very fast transactions, but no complex queries</a:t>
            </a:r>
            <a:endParaRPr lang="en-US" sz="1400" dirty="0">
              <a:latin typeface="Calibri" charset="0"/>
            </a:endParaRPr>
          </a:p>
          <a:p>
            <a:pPr lvl="1"/>
            <a:r>
              <a:rPr lang="en-US" sz="1800" dirty="0">
                <a:latin typeface="Calibri" charset="0"/>
              </a:rPr>
              <a:t>Teradata, Aster Data, Snowflake, AWS Redshift – handle PBs of data, but batch updates only – many indexes and summary structures (cubes) for queries – typically “parallel” (i.e., use many machines)</a:t>
            </a:r>
            <a:endParaRPr lang="en-US" sz="10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Fundamental and wide differences in the technology</a:t>
            </a:r>
          </a:p>
          <a:p>
            <a:endParaRPr lang="en-US" sz="24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But both still support SQL as the primary interface (with visualizations, exploration, and other tools on top)</a:t>
            </a:r>
          </a:p>
          <a:p>
            <a:pPr lvl="1"/>
            <a:endParaRPr lang="en-US" sz="1800" dirty="0">
              <a:latin typeface="Calibri" charset="0"/>
            </a:endParaRPr>
          </a:p>
          <a:p>
            <a:endParaRPr lang="en-US" sz="200" dirty="0">
              <a:latin typeface="Calibri" charset="0"/>
            </a:endParaRPr>
          </a:p>
          <a:p>
            <a:pPr lvl="1"/>
            <a:endParaRPr lang="en-US" sz="3200" dirty="0">
              <a:latin typeface="Calibri" charset="0"/>
            </a:endParaRPr>
          </a:p>
        </p:txBody>
      </p:sp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22238"/>
            <a:ext cx="8534400" cy="1096962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RDBMS Evolution</a:t>
            </a:r>
          </a:p>
        </p:txBody>
      </p:sp>
    </p:spTree>
    <p:extLst>
      <p:ext uri="{BB962C8B-B14F-4D97-AF65-F5344CB8AC3E}">
        <p14:creationId xmlns:p14="http://schemas.microsoft.com/office/powerpoint/2010/main" val="14975455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5408-5713-4F82-BE0B-89FEFEF6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Spark</a:t>
            </a:r>
          </a:p>
        </p:txBody>
      </p:sp>
      <p:pic>
        <p:nvPicPr>
          <p:cNvPr id="1026" name="Picture 2" descr="RDDs are the new bytecode of Apache Spark | O. Girardot">
            <a:extLst>
              <a:ext uri="{FF2B5EF4-FFF2-40B4-BE49-F238E27FC236}">
                <a16:creationId xmlns:a16="http://schemas.microsoft.com/office/drawing/2014/main" id="{A42F39FB-303F-D449-845E-246D8BB58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230" y="3375460"/>
            <a:ext cx="6142122" cy="342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636384A-7620-074D-A644-271E44570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601209" cy="4091803"/>
          </a:xfrm>
        </p:spPr>
        <p:txBody>
          <a:bodyPr/>
          <a:lstStyle/>
          <a:p>
            <a:r>
              <a:rPr lang="en-US" sz="1800" dirty="0">
                <a:solidFill>
                  <a:srgbClr val="002060"/>
                </a:solidFill>
              </a:rPr>
              <a:t>Open-source, distributed cluster computing framework</a:t>
            </a:r>
          </a:p>
          <a:p>
            <a:r>
              <a:rPr lang="en-US" sz="1800" dirty="0">
                <a:solidFill>
                  <a:srgbClr val="002060"/>
                </a:solidFill>
              </a:rPr>
              <a:t>Much better performance than Hadoop MapReduce through in-memory caching and pipelining</a:t>
            </a:r>
          </a:p>
          <a:p>
            <a:r>
              <a:rPr lang="en-US" sz="1800" dirty="0">
                <a:solidFill>
                  <a:srgbClr val="002060"/>
                </a:solidFill>
              </a:rPr>
              <a:t>Originally provided a low-level RDD-centric API, but today, most of the use is through the “</a:t>
            </a:r>
            <a:r>
              <a:rPr lang="en-US" sz="1800" dirty="0" err="1">
                <a:solidFill>
                  <a:srgbClr val="002060"/>
                </a:solidFill>
              </a:rPr>
              <a:t>Dataframes</a:t>
            </a:r>
            <a:r>
              <a:rPr lang="en-US" sz="1800" dirty="0">
                <a:solidFill>
                  <a:srgbClr val="002060"/>
                </a:solidFill>
              </a:rPr>
              <a:t>” (i.e., relations) API</a:t>
            </a:r>
          </a:p>
          <a:p>
            <a:pPr lvl="1"/>
            <a:r>
              <a:rPr lang="en-IN" sz="1600" dirty="0" err="1"/>
              <a:t>Dataframes</a:t>
            </a:r>
            <a:r>
              <a:rPr lang="en-IN" sz="1600" dirty="0"/>
              <a:t> support relational operations like Joins, Aggregates, etc.</a:t>
            </a:r>
          </a:p>
          <a:p>
            <a:pPr lvl="1"/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35215366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5408-5713-4F82-BE0B-89FEFEF6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Resilient Distributed Dataset (RDD)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77118-77FB-40EF-B954-76BA83B01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86" y="825936"/>
            <a:ext cx="8017714" cy="408404"/>
          </a:xfrm>
        </p:spPr>
        <p:txBody>
          <a:bodyPr/>
          <a:lstStyle/>
          <a:p>
            <a:r>
              <a:rPr lang="en-IN" b="1" dirty="0">
                <a:solidFill>
                  <a:srgbClr val="002060"/>
                </a:solidFill>
              </a:rPr>
              <a:t>RDD = </a:t>
            </a:r>
            <a:r>
              <a:rPr lang="en-IN" sz="1800" dirty="0"/>
              <a:t>Collection of records stored across multiple machines in-memory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53365C-2256-9A4A-9BD7-7999E22FAC80}"/>
              </a:ext>
            </a:extLst>
          </p:cNvPr>
          <p:cNvSpPr/>
          <p:nvPr/>
        </p:nvSpPr>
        <p:spPr bwMode="auto">
          <a:xfrm>
            <a:off x="1221205" y="3783932"/>
            <a:ext cx="818148" cy="134753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52272B-286E-704E-973A-63DC4FC0282A}"/>
              </a:ext>
            </a:extLst>
          </p:cNvPr>
          <p:cNvSpPr/>
          <p:nvPr/>
        </p:nvSpPr>
        <p:spPr bwMode="auto">
          <a:xfrm>
            <a:off x="2817394" y="3783932"/>
            <a:ext cx="818148" cy="134753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284947-0120-B54A-AE89-8EF9551C9AE0}"/>
              </a:ext>
            </a:extLst>
          </p:cNvPr>
          <p:cNvSpPr/>
          <p:nvPr/>
        </p:nvSpPr>
        <p:spPr bwMode="auto">
          <a:xfrm>
            <a:off x="4413583" y="3783932"/>
            <a:ext cx="818148" cy="134753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1C1C2A-C502-4D49-A4C6-5FF8C4C0BDE1}"/>
              </a:ext>
            </a:extLst>
          </p:cNvPr>
          <p:cNvSpPr/>
          <p:nvPr/>
        </p:nvSpPr>
        <p:spPr bwMode="auto">
          <a:xfrm>
            <a:off x="6009772" y="3783932"/>
            <a:ext cx="818148" cy="134753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705614-10B8-2B41-BF00-2D4E1E983250}"/>
              </a:ext>
            </a:extLst>
          </p:cNvPr>
          <p:cNvSpPr txBox="1"/>
          <p:nvPr/>
        </p:nvSpPr>
        <p:spPr>
          <a:xfrm>
            <a:off x="66536" y="3078933"/>
            <a:ext cx="165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Worker Nodes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- Always running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036EBC0-ABF6-CC4B-9105-5B764C0B197F}"/>
              </a:ext>
            </a:extLst>
          </p:cNvPr>
          <p:cNvSpPr/>
          <p:nvPr/>
        </p:nvSpPr>
        <p:spPr bwMode="auto">
          <a:xfrm>
            <a:off x="7061652" y="2207509"/>
            <a:ext cx="828175" cy="63458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63F17C-C88B-F24A-A91C-864403674C2F}"/>
              </a:ext>
            </a:extLst>
          </p:cNvPr>
          <p:cNvSpPr/>
          <p:nvPr/>
        </p:nvSpPr>
        <p:spPr>
          <a:xfrm>
            <a:off x="7348316" y="1407290"/>
            <a:ext cx="1795684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Drivers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Come and go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Not fault-tolerant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216A90-C64E-D247-840C-AC8FDC521D99}"/>
              </a:ext>
            </a:extLst>
          </p:cNvPr>
          <p:cNvSpPr/>
          <p:nvPr/>
        </p:nvSpPr>
        <p:spPr bwMode="auto">
          <a:xfrm>
            <a:off x="7287125" y="5834061"/>
            <a:ext cx="828175" cy="63458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D93B27E-65BC-C74D-B447-19C7DCCEC0F9}"/>
              </a:ext>
            </a:extLst>
          </p:cNvPr>
          <p:cNvGrpSpPr/>
          <p:nvPr/>
        </p:nvGrpSpPr>
        <p:grpSpPr>
          <a:xfrm>
            <a:off x="195577" y="3829584"/>
            <a:ext cx="6372657" cy="2202918"/>
            <a:chOff x="195577" y="3829584"/>
            <a:chExt cx="6372657" cy="2202918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F5E25D8E-020E-0E43-862F-2FBB13153E77}"/>
                </a:ext>
              </a:extLst>
            </p:cNvPr>
            <p:cNvSpPr/>
            <p:nvPr/>
          </p:nvSpPr>
          <p:spPr bwMode="auto">
            <a:xfrm>
              <a:off x="1466851" y="4283242"/>
              <a:ext cx="354931" cy="348916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27E36F7B-BB72-5840-B86E-3753A7591D25}"/>
                </a:ext>
              </a:extLst>
            </p:cNvPr>
            <p:cNvSpPr/>
            <p:nvPr/>
          </p:nvSpPr>
          <p:spPr bwMode="auto">
            <a:xfrm>
              <a:off x="4636165" y="4252764"/>
              <a:ext cx="354931" cy="348916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323B01A-7841-6946-9674-5AE5730B588F}"/>
                </a:ext>
              </a:extLst>
            </p:cNvPr>
            <p:cNvSpPr/>
            <p:nvPr/>
          </p:nvSpPr>
          <p:spPr bwMode="auto">
            <a:xfrm>
              <a:off x="6213303" y="4242538"/>
              <a:ext cx="354931" cy="348916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B43A7D8-571F-AE45-A8E5-1F834372F021}"/>
                </a:ext>
              </a:extLst>
            </p:cNvPr>
            <p:cNvSpPr txBox="1"/>
            <p:nvPr/>
          </p:nvSpPr>
          <p:spPr>
            <a:xfrm>
              <a:off x="195577" y="5755503"/>
              <a:ext cx="2258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In-memory partitions of RDD 2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77E8101-D09D-4347-BA18-583942956090}"/>
                </a:ext>
              </a:extLst>
            </p:cNvPr>
            <p:cNvCxnSpPr>
              <a:stCxn id="26" idx="0"/>
            </p:cNvCxnSpPr>
            <p:nvPr/>
          </p:nvCxnSpPr>
          <p:spPr bwMode="auto">
            <a:xfrm flipV="1">
              <a:off x="1325053" y="4622132"/>
              <a:ext cx="141798" cy="113337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E0BC2CF-D9D8-8F4C-96A6-BA9B83A6262A}"/>
                </a:ext>
              </a:extLst>
            </p:cNvPr>
            <p:cNvCxnSpPr>
              <a:cxnSpLocks/>
              <a:stCxn id="26" idx="0"/>
              <a:endCxn id="12" idx="1"/>
            </p:cNvCxnSpPr>
            <p:nvPr/>
          </p:nvCxnSpPr>
          <p:spPr bwMode="auto">
            <a:xfrm flipV="1">
              <a:off x="1325053" y="4427222"/>
              <a:ext cx="3311112" cy="132828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6F396B3-D714-0E43-A238-8323BF3F8B5C}"/>
                </a:ext>
              </a:extLst>
            </p:cNvPr>
            <p:cNvCxnSpPr>
              <a:cxnSpLocks/>
              <a:stCxn id="26" idx="0"/>
              <a:endCxn id="13" idx="1"/>
            </p:cNvCxnSpPr>
            <p:nvPr/>
          </p:nvCxnSpPr>
          <p:spPr bwMode="auto">
            <a:xfrm flipV="1">
              <a:off x="1325053" y="4416996"/>
              <a:ext cx="4888250" cy="1338507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EEDE5137-426C-9E42-B836-0A7FBFB16D5F}"/>
                </a:ext>
              </a:extLst>
            </p:cNvPr>
            <p:cNvSpPr/>
            <p:nvPr/>
          </p:nvSpPr>
          <p:spPr bwMode="auto">
            <a:xfrm>
              <a:off x="6213302" y="3829584"/>
              <a:ext cx="354931" cy="348916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367D833B-AE45-0D40-B3D4-2137BB6B8594}"/>
                </a:ext>
              </a:extLst>
            </p:cNvPr>
            <p:cNvCxnSpPr>
              <a:cxnSpLocks/>
              <a:stCxn id="26" idx="0"/>
              <a:endCxn id="72" idx="1"/>
            </p:cNvCxnSpPr>
            <p:nvPr/>
          </p:nvCxnSpPr>
          <p:spPr bwMode="auto">
            <a:xfrm flipV="1">
              <a:off x="1325053" y="4004042"/>
              <a:ext cx="4888249" cy="175146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6AE03E3-FE5A-A64F-AEB2-E097E99EE559}"/>
              </a:ext>
            </a:extLst>
          </p:cNvPr>
          <p:cNvGrpSpPr/>
          <p:nvPr/>
        </p:nvGrpSpPr>
        <p:grpSpPr>
          <a:xfrm>
            <a:off x="1466851" y="4687003"/>
            <a:ext cx="5101384" cy="1783882"/>
            <a:chOff x="1466851" y="4687003"/>
            <a:chExt cx="5101384" cy="1783882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7E54E5D6-7C09-BB45-9374-46CB7221ACAB}"/>
                </a:ext>
              </a:extLst>
            </p:cNvPr>
            <p:cNvSpPr/>
            <p:nvPr/>
          </p:nvSpPr>
          <p:spPr bwMode="auto">
            <a:xfrm>
              <a:off x="1466851" y="4702342"/>
              <a:ext cx="354931" cy="348916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+mn-ea"/>
                <a:cs typeface="+mn-cs"/>
              </a:endParaRP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C4EE9B0E-0F7C-464A-85DB-F50CACB3BC17}"/>
                </a:ext>
              </a:extLst>
            </p:cNvPr>
            <p:cNvSpPr/>
            <p:nvPr/>
          </p:nvSpPr>
          <p:spPr bwMode="auto">
            <a:xfrm>
              <a:off x="3049002" y="4697229"/>
              <a:ext cx="354931" cy="348916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+mn-ea"/>
                <a:cs typeface="+mn-cs"/>
              </a:endParaRP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1AA13D2F-1A47-C94B-8320-5BBB55B0E3EB}"/>
                </a:ext>
              </a:extLst>
            </p:cNvPr>
            <p:cNvSpPr/>
            <p:nvPr/>
          </p:nvSpPr>
          <p:spPr bwMode="auto">
            <a:xfrm>
              <a:off x="4631153" y="4692116"/>
              <a:ext cx="354931" cy="348916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+mn-ea"/>
                <a:cs typeface="+mn-cs"/>
              </a:endParaRP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4934E495-E7DE-DD42-BC8C-B24F88EC2741}"/>
                </a:ext>
              </a:extLst>
            </p:cNvPr>
            <p:cNvSpPr/>
            <p:nvPr/>
          </p:nvSpPr>
          <p:spPr bwMode="auto">
            <a:xfrm>
              <a:off x="6213304" y="4687003"/>
              <a:ext cx="354931" cy="348916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+mn-ea"/>
                <a:cs typeface="+mn-cs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FF5CBBE-43D2-2640-A208-ECE688D73AAF}"/>
                </a:ext>
              </a:extLst>
            </p:cNvPr>
            <p:cNvSpPr txBox="1"/>
            <p:nvPr/>
          </p:nvSpPr>
          <p:spPr>
            <a:xfrm>
              <a:off x="3091689" y="6193886"/>
              <a:ext cx="2258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In-memory partitions of RDD 3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F0DEC89-2CAF-924F-A14F-62B0B47BDE27}"/>
                </a:ext>
              </a:extLst>
            </p:cNvPr>
            <p:cNvCxnSpPr>
              <a:cxnSpLocks/>
              <a:stCxn id="27" idx="0"/>
            </p:cNvCxnSpPr>
            <p:nvPr/>
          </p:nvCxnSpPr>
          <p:spPr bwMode="auto">
            <a:xfrm flipH="1" flipV="1">
              <a:off x="1787605" y="5029334"/>
              <a:ext cx="2433560" cy="116455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24B7F588-7E74-9548-9B19-8B9FFE4A2492}"/>
                </a:ext>
              </a:extLst>
            </p:cNvPr>
            <p:cNvCxnSpPr>
              <a:cxnSpLocks/>
              <a:stCxn id="27" idx="0"/>
              <a:endCxn id="17" idx="2"/>
            </p:cNvCxnSpPr>
            <p:nvPr/>
          </p:nvCxnSpPr>
          <p:spPr bwMode="auto">
            <a:xfrm flipH="1" flipV="1">
              <a:off x="3226468" y="5046145"/>
              <a:ext cx="994697" cy="114774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37850E87-3F07-9547-8A7F-92E0F8F129CE}"/>
                </a:ext>
              </a:extLst>
            </p:cNvPr>
            <p:cNvCxnSpPr>
              <a:cxnSpLocks/>
              <a:stCxn id="27" idx="0"/>
              <a:endCxn id="19" idx="1"/>
            </p:cNvCxnSpPr>
            <p:nvPr/>
          </p:nvCxnSpPr>
          <p:spPr bwMode="auto">
            <a:xfrm flipV="1">
              <a:off x="4221165" y="4861461"/>
              <a:ext cx="1992139" cy="133242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711A8F2B-8891-5849-B5EA-4EEF501BDAD7}"/>
                </a:ext>
              </a:extLst>
            </p:cNvPr>
            <p:cNvCxnSpPr>
              <a:cxnSpLocks/>
              <a:stCxn id="27" idx="0"/>
              <a:endCxn id="18" idx="2"/>
            </p:cNvCxnSpPr>
            <p:nvPr/>
          </p:nvCxnSpPr>
          <p:spPr bwMode="auto">
            <a:xfrm flipV="1">
              <a:off x="4221165" y="5041032"/>
              <a:ext cx="587454" cy="115285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9CD400F-E6D5-4C41-B55D-6B9DE0825136}"/>
              </a:ext>
            </a:extLst>
          </p:cNvPr>
          <p:cNvGrpSpPr/>
          <p:nvPr/>
        </p:nvGrpSpPr>
        <p:grpSpPr>
          <a:xfrm>
            <a:off x="1466851" y="2321267"/>
            <a:ext cx="3520405" cy="1857233"/>
            <a:chOff x="1466851" y="2321267"/>
            <a:chExt cx="3520405" cy="1857233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F3FBFEE6-65F8-2846-8486-458A668035D1}"/>
                </a:ext>
              </a:extLst>
            </p:cNvPr>
            <p:cNvSpPr/>
            <p:nvPr/>
          </p:nvSpPr>
          <p:spPr bwMode="auto">
            <a:xfrm>
              <a:off x="1466851" y="3829584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45F38FFB-DCE8-534A-AA9B-1B37DF0A0B0D}"/>
                </a:ext>
              </a:extLst>
            </p:cNvPr>
            <p:cNvSpPr/>
            <p:nvPr/>
          </p:nvSpPr>
          <p:spPr bwMode="auto">
            <a:xfrm>
              <a:off x="3073642" y="3829584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B19935D8-D8A9-4140-92AA-529F6653F82D}"/>
                </a:ext>
              </a:extLst>
            </p:cNvPr>
            <p:cNvSpPr/>
            <p:nvPr/>
          </p:nvSpPr>
          <p:spPr bwMode="auto">
            <a:xfrm>
              <a:off x="4632325" y="3829584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44468EB-DDE7-F547-8D05-80AB92F14A26}"/>
                </a:ext>
              </a:extLst>
            </p:cNvPr>
            <p:cNvSpPr txBox="1"/>
            <p:nvPr/>
          </p:nvSpPr>
          <p:spPr>
            <a:xfrm>
              <a:off x="1944166" y="2321267"/>
              <a:ext cx="2258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In-memory partitions of RDD 1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9031443-4A8C-B340-91D9-7168FD32DC8D}"/>
                </a:ext>
              </a:extLst>
            </p:cNvPr>
            <p:cNvCxnSpPr>
              <a:cxnSpLocks/>
              <a:endCxn id="8" idx="3"/>
            </p:cNvCxnSpPr>
            <p:nvPr/>
          </p:nvCxnSpPr>
          <p:spPr bwMode="auto">
            <a:xfrm flipH="1">
              <a:off x="1821782" y="2677417"/>
              <a:ext cx="991184" cy="132662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77EA68ED-0929-1C4B-9ECD-56290AF571E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812964" y="2677417"/>
              <a:ext cx="278725" cy="119936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058659E4-9FAD-E245-B15A-D6B2A5C4A5B8}"/>
                </a:ext>
              </a:extLst>
            </p:cNvPr>
            <p:cNvCxnSpPr>
              <a:cxnSpLocks/>
              <a:endCxn id="10" idx="1"/>
            </p:cNvCxnSpPr>
            <p:nvPr/>
          </p:nvCxnSpPr>
          <p:spPr bwMode="auto">
            <a:xfrm>
              <a:off x="2812964" y="2677417"/>
              <a:ext cx="1819361" cy="132662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60" name="Left Arrow 59">
            <a:extLst>
              <a:ext uri="{FF2B5EF4-FFF2-40B4-BE49-F238E27FC236}">
                <a16:creationId xmlns:a16="http://schemas.microsoft.com/office/drawing/2014/main" id="{070FD3C5-9127-AF48-908E-71A691885246}"/>
              </a:ext>
            </a:extLst>
          </p:cNvPr>
          <p:cNvSpPr/>
          <p:nvPr/>
        </p:nvSpPr>
        <p:spPr bwMode="auto">
          <a:xfrm rot="19485946">
            <a:off x="5850254" y="2811479"/>
            <a:ext cx="907522" cy="301481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6CD1175-9F98-514F-BFD4-54FAA5566E83}"/>
              </a:ext>
            </a:extLst>
          </p:cNvPr>
          <p:cNvSpPr/>
          <p:nvPr/>
        </p:nvSpPr>
        <p:spPr>
          <a:xfrm>
            <a:off x="5459920" y="2354456"/>
            <a:ext cx="15927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RDD Manipulation Commands</a:t>
            </a:r>
          </a:p>
        </p:txBody>
      </p:sp>
      <p:sp>
        <p:nvSpPr>
          <p:cNvPr id="62" name="Left Arrow 61">
            <a:extLst>
              <a:ext uri="{FF2B5EF4-FFF2-40B4-BE49-F238E27FC236}">
                <a16:creationId xmlns:a16="http://schemas.microsoft.com/office/drawing/2014/main" id="{9DFAF100-4F1C-F341-8349-BF9367B237C4}"/>
              </a:ext>
            </a:extLst>
          </p:cNvPr>
          <p:cNvSpPr/>
          <p:nvPr/>
        </p:nvSpPr>
        <p:spPr bwMode="auto">
          <a:xfrm rot="8521903">
            <a:off x="6148486" y="2978654"/>
            <a:ext cx="907522" cy="301481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45DAAFA-3467-9241-82B8-1D37DD7210CA}"/>
              </a:ext>
            </a:extLst>
          </p:cNvPr>
          <p:cNvSpPr/>
          <p:nvPr/>
        </p:nvSpPr>
        <p:spPr>
          <a:xfrm>
            <a:off x="6715993" y="3120656"/>
            <a:ext cx="15927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Results – typically at the end</a:t>
            </a:r>
          </a:p>
        </p:txBody>
      </p:sp>
    </p:spTree>
    <p:extLst>
      <p:ext uri="{BB962C8B-B14F-4D97-AF65-F5344CB8AC3E}">
        <p14:creationId xmlns:p14="http://schemas.microsoft.com/office/powerpoint/2010/main" val="231361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  <p:bldP spid="23" grpId="0" animBg="1"/>
      <p:bldP spid="60" grpId="0" animBg="1"/>
      <p:bldP spid="61" grpId="0"/>
      <p:bldP spid="62" grpId="0" animBg="1"/>
      <p:bldP spid="6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5408-5713-4F82-BE0B-89FEFEF6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77118-77FB-40EF-B954-76BA83B01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395" y="926262"/>
            <a:ext cx="7601209" cy="409180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Why “Resilient”?</a:t>
            </a:r>
          </a:p>
          <a:p>
            <a:pPr lvl="1"/>
            <a:r>
              <a:rPr lang="en-US" sz="1600" dirty="0">
                <a:solidFill>
                  <a:srgbClr val="002060"/>
                </a:solidFill>
              </a:rPr>
              <a:t>Can survive the failure of a worker node</a:t>
            </a:r>
          </a:p>
          <a:p>
            <a:pPr lvl="1"/>
            <a:r>
              <a:rPr lang="en-US" sz="1600" dirty="0">
                <a:solidFill>
                  <a:srgbClr val="002060"/>
                </a:solidFill>
              </a:rPr>
              <a:t>Spark maintains a “lineage graph” of how each RDD partition was created</a:t>
            </a:r>
          </a:p>
          <a:p>
            <a:pPr lvl="1"/>
            <a:r>
              <a:rPr lang="en-US" sz="1600" dirty="0">
                <a:solidFill>
                  <a:srgbClr val="002060"/>
                </a:solidFill>
              </a:rPr>
              <a:t>If a worker node fails, the partitions are recreated from its inputs</a:t>
            </a:r>
          </a:p>
          <a:p>
            <a:pPr lvl="1"/>
            <a:r>
              <a:rPr lang="en-US" sz="1600" dirty="0">
                <a:solidFill>
                  <a:srgbClr val="002060"/>
                </a:solidFill>
              </a:rPr>
              <a:t>Only a small set of well-defined operations are permitted on the RDDs</a:t>
            </a:r>
          </a:p>
          <a:p>
            <a:pPr lvl="2"/>
            <a:r>
              <a:rPr lang="en-US" sz="1100" dirty="0">
                <a:solidFill>
                  <a:srgbClr val="002060"/>
                </a:solidFill>
              </a:rPr>
              <a:t>But the operations usually take in arbitrary ”map” and “reduce” functions</a:t>
            </a:r>
          </a:p>
          <a:p>
            <a:pPr lvl="1"/>
            <a:endParaRPr lang="en-US" sz="2000" dirty="0">
              <a:solidFill>
                <a:srgbClr val="002060"/>
              </a:solidFill>
            </a:endParaRPr>
          </a:p>
          <a:p>
            <a:pPr lvl="1"/>
            <a:endParaRPr lang="en-US" sz="2000" dirty="0">
              <a:solidFill>
                <a:srgbClr val="002060"/>
              </a:solidFill>
            </a:endParaRPr>
          </a:p>
          <a:p>
            <a:pPr lvl="1"/>
            <a:endParaRPr lang="en-US" sz="2000" dirty="0">
              <a:solidFill>
                <a:srgbClr val="002060"/>
              </a:solidFill>
            </a:endParaRPr>
          </a:p>
          <a:p>
            <a:pPr lvl="1"/>
            <a:endParaRPr lang="en-US" sz="2000" dirty="0">
              <a:solidFill>
                <a:srgbClr val="002060"/>
              </a:solidFill>
            </a:endParaRPr>
          </a:p>
          <a:p>
            <a:pPr lvl="1"/>
            <a:endParaRPr lang="en-US" sz="2000" dirty="0">
              <a:solidFill>
                <a:srgbClr val="002060"/>
              </a:solidFill>
            </a:endParaRPr>
          </a:p>
          <a:p>
            <a:pPr lvl="1"/>
            <a:endParaRPr lang="en-US" sz="2000" dirty="0">
              <a:solidFill>
                <a:srgbClr val="002060"/>
              </a:solidFill>
            </a:endParaRPr>
          </a:p>
          <a:p>
            <a:r>
              <a:rPr lang="en-US" dirty="0">
                <a:solidFill>
                  <a:srgbClr val="002060"/>
                </a:solidFill>
              </a:rPr>
              <a:t>Fault tolerance for the “driver” is trickier</a:t>
            </a:r>
            <a:endParaRPr lang="en-US" sz="800" dirty="0">
              <a:solidFill>
                <a:srgbClr val="002060"/>
              </a:solidFill>
            </a:endParaRPr>
          </a:p>
          <a:p>
            <a:pPr lvl="1"/>
            <a:r>
              <a:rPr lang="en-US" sz="1600" dirty="0">
                <a:solidFill>
                  <a:srgbClr val="002060"/>
                </a:solidFill>
              </a:rPr>
              <a:t>Drivers have arbitrary logic (cf., the programs you are writing)</a:t>
            </a:r>
          </a:p>
          <a:p>
            <a:pPr lvl="1"/>
            <a:r>
              <a:rPr lang="en-US" sz="1600" dirty="0">
                <a:solidFill>
                  <a:srgbClr val="002060"/>
                </a:solidFill>
              </a:rPr>
              <a:t>In some cases (e.g., Spark Streaming), you can do fault tolerance</a:t>
            </a:r>
          </a:p>
          <a:p>
            <a:pPr lvl="1"/>
            <a:r>
              <a:rPr lang="en-US" sz="1600" dirty="0">
                <a:solidFill>
                  <a:srgbClr val="002060"/>
                </a:solidFill>
              </a:rPr>
              <a:t>But in general, driver failure requires a restart</a:t>
            </a:r>
          </a:p>
        </p:txBody>
      </p:sp>
      <p:pic>
        <p:nvPicPr>
          <p:cNvPr id="2050" name="Picture 2" descr="Spark, Darling of Bigdata - Sub Protocol">
            <a:extLst>
              <a:ext uri="{FF2B5EF4-FFF2-40B4-BE49-F238E27FC236}">
                <a16:creationId xmlns:a16="http://schemas.microsoft.com/office/drawing/2014/main" id="{BA44D9EB-37F3-9E4E-B4EF-A80592208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586" y="3078991"/>
            <a:ext cx="2965784" cy="206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3313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05D71F-65C6-E740-BD29-FE89C396F097}"/>
              </a:ext>
            </a:extLst>
          </p:cNvPr>
          <p:cNvSpPr/>
          <p:nvPr/>
        </p:nvSpPr>
        <p:spPr bwMode="auto">
          <a:xfrm>
            <a:off x="4288373" y="827860"/>
            <a:ext cx="3875054" cy="240655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Driver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415408-5713-4F82-BE0B-89FEFEF6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 Spark Program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F29C19-01A0-D04B-B96E-7DC1E2EAE487}"/>
              </a:ext>
            </a:extLst>
          </p:cNvPr>
          <p:cNvSpPr/>
          <p:nvPr/>
        </p:nvSpPr>
        <p:spPr>
          <a:xfrm>
            <a:off x="4421606" y="985551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C814C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from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pyspark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C814C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import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SparkContext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sc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= 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SparkContext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"local"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, 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"Simple App"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textFile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= 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sc.textFile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README.md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counts = 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textFile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           .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flatMap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lambda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line: 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line.split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 "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           .map(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lambda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word: (word, 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1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           .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reduceByKey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lambda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a, b: a + b)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2EAEBB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print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counts.take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100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E80D58-4119-F34F-94E5-5ED91BAB8465}"/>
              </a:ext>
            </a:extLst>
          </p:cNvPr>
          <p:cNvSpPr/>
          <p:nvPr/>
        </p:nvSpPr>
        <p:spPr bwMode="auto">
          <a:xfrm>
            <a:off x="1173079" y="4524913"/>
            <a:ext cx="818148" cy="20864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7E9522-31AD-F54E-80F4-B9ACB268DBAE}"/>
              </a:ext>
            </a:extLst>
          </p:cNvPr>
          <p:cNvSpPr/>
          <p:nvPr/>
        </p:nvSpPr>
        <p:spPr bwMode="auto">
          <a:xfrm>
            <a:off x="2769268" y="4524913"/>
            <a:ext cx="818148" cy="20864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05A74D-DE60-3749-BE42-C2A54680B1B9}"/>
              </a:ext>
            </a:extLst>
          </p:cNvPr>
          <p:cNvSpPr/>
          <p:nvPr/>
        </p:nvSpPr>
        <p:spPr bwMode="auto">
          <a:xfrm>
            <a:off x="4365457" y="4524913"/>
            <a:ext cx="818148" cy="20864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8CAC33-31D4-EC42-909B-912C9164506B}"/>
              </a:ext>
            </a:extLst>
          </p:cNvPr>
          <p:cNvSpPr/>
          <p:nvPr/>
        </p:nvSpPr>
        <p:spPr bwMode="auto">
          <a:xfrm>
            <a:off x="5961646" y="4524913"/>
            <a:ext cx="818148" cy="20864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899E03-E4E3-D14B-BCCD-C59371CBCA8B}"/>
              </a:ext>
            </a:extLst>
          </p:cNvPr>
          <p:cNvGrpSpPr/>
          <p:nvPr/>
        </p:nvGrpSpPr>
        <p:grpSpPr>
          <a:xfrm>
            <a:off x="372637" y="1097088"/>
            <a:ext cx="4081053" cy="2331912"/>
            <a:chOff x="372637" y="1097088"/>
            <a:chExt cx="4081053" cy="2331912"/>
          </a:xfrm>
        </p:grpSpPr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0E5C76DD-187A-7E49-B269-60B590C40B09}"/>
                </a:ext>
              </a:extLst>
            </p:cNvPr>
            <p:cNvCxnSpPr/>
            <p:nvPr/>
          </p:nvCxnSpPr>
          <p:spPr bwMode="auto">
            <a:xfrm rot="10800000" flipV="1">
              <a:off x="2366211" y="1928870"/>
              <a:ext cx="2087479" cy="1500130"/>
            </a:xfrm>
            <a:prstGeom prst="bentConnector3">
              <a:avLst>
                <a:gd name="adj1" fmla="val 99568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F010321-3674-DB4E-A02E-F58381A3450E}"/>
                </a:ext>
              </a:extLst>
            </p:cNvPr>
            <p:cNvSpPr txBox="1"/>
            <p:nvPr/>
          </p:nvSpPr>
          <p:spPr>
            <a:xfrm>
              <a:off x="372637" y="1097088"/>
              <a:ext cx="32147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Initialize RDD by reading the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textFile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 and partitioning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If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textFile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 stored on HDFS, it is already partitioned – just read each partition as a separate RDD partition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1FBE9D3-D753-4A41-873C-F4B52671580B}"/>
              </a:ext>
            </a:extLst>
          </p:cNvPr>
          <p:cNvGrpSpPr/>
          <p:nvPr/>
        </p:nvGrpSpPr>
        <p:grpSpPr>
          <a:xfrm>
            <a:off x="1382630" y="4570792"/>
            <a:ext cx="3520405" cy="348916"/>
            <a:chOff x="1382630" y="4570792"/>
            <a:chExt cx="3520405" cy="348916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D2660709-7E7B-D347-B0DD-53F83B7661FB}"/>
                </a:ext>
              </a:extLst>
            </p:cNvPr>
            <p:cNvSpPr/>
            <p:nvPr/>
          </p:nvSpPr>
          <p:spPr bwMode="auto">
            <a:xfrm>
              <a:off x="1382630" y="4570792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B0066EAC-CED3-7D42-B914-DBB180DBD96B}"/>
                </a:ext>
              </a:extLst>
            </p:cNvPr>
            <p:cNvSpPr/>
            <p:nvPr/>
          </p:nvSpPr>
          <p:spPr bwMode="auto">
            <a:xfrm>
              <a:off x="2989421" y="4570792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D575654A-C635-164B-9E7A-07540A288791}"/>
                </a:ext>
              </a:extLst>
            </p:cNvPr>
            <p:cNvSpPr/>
            <p:nvPr/>
          </p:nvSpPr>
          <p:spPr bwMode="auto">
            <a:xfrm>
              <a:off x="4548104" y="4570792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A1F7F2F6-CE00-D248-A174-9D5FCF43214A}"/>
              </a:ext>
            </a:extLst>
          </p:cNvPr>
          <p:cNvGrpSpPr/>
          <p:nvPr/>
        </p:nvGrpSpPr>
        <p:grpSpPr>
          <a:xfrm>
            <a:off x="209092" y="2476827"/>
            <a:ext cx="5123020" cy="1500130"/>
            <a:chOff x="209092" y="2476827"/>
            <a:chExt cx="5123020" cy="1500130"/>
          </a:xfrm>
        </p:grpSpPr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23024EDC-B887-3A4C-99C4-3CE5A821E57C}"/>
                </a:ext>
              </a:extLst>
            </p:cNvPr>
            <p:cNvCxnSpPr/>
            <p:nvPr/>
          </p:nvCxnSpPr>
          <p:spPr bwMode="auto">
            <a:xfrm rot="10800000" flipV="1">
              <a:off x="3244633" y="2476827"/>
              <a:ext cx="2087479" cy="1500130"/>
            </a:xfrm>
            <a:prstGeom prst="bentConnector3">
              <a:avLst>
                <a:gd name="adj1" fmla="val 99568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7EE21D2-093E-0E43-86C1-69E81F304629}"/>
                </a:ext>
              </a:extLst>
            </p:cNvPr>
            <p:cNvSpPr txBox="1"/>
            <p:nvPr/>
          </p:nvSpPr>
          <p:spPr>
            <a:xfrm>
              <a:off x="209092" y="2507594"/>
              <a:ext cx="32147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Split each line into words, creating an RDD of words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23CD30D-122F-C14F-86E6-5EFA9E9B838F}"/>
              </a:ext>
            </a:extLst>
          </p:cNvPr>
          <p:cNvGrpSpPr/>
          <p:nvPr/>
        </p:nvGrpSpPr>
        <p:grpSpPr>
          <a:xfrm>
            <a:off x="209092" y="2642808"/>
            <a:ext cx="5123020" cy="1500130"/>
            <a:chOff x="209092" y="2642808"/>
            <a:chExt cx="5123020" cy="1500130"/>
          </a:xfrm>
        </p:grpSpPr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90DA67A3-42C3-B042-BBD2-4B38F80550FD}"/>
                </a:ext>
              </a:extLst>
            </p:cNvPr>
            <p:cNvCxnSpPr/>
            <p:nvPr/>
          </p:nvCxnSpPr>
          <p:spPr bwMode="auto">
            <a:xfrm rot="10800000" flipV="1">
              <a:off x="3244633" y="2642808"/>
              <a:ext cx="2087479" cy="1500130"/>
            </a:xfrm>
            <a:prstGeom prst="bentConnector3">
              <a:avLst>
                <a:gd name="adj1" fmla="val 99568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03E51EA-13D9-3140-BC1F-319F34A39555}"/>
                </a:ext>
              </a:extLst>
            </p:cNvPr>
            <p:cNvSpPr txBox="1"/>
            <p:nvPr/>
          </p:nvSpPr>
          <p:spPr>
            <a:xfrm>
              <a:off x="209092" y="2904846"/>
              <a:ext cx="32147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For each word, output (word, 1), creating a new RDD</a:t>
              </a: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DE0E9AAD-C77B-DF49-8394-BC2F1E5C65CA}"/>
              </a:ext>
            </a:extLst>
          </p:cNvPr>
          <p:cNvGrpSpPr/>
          <p:nvPr/>
        </p:nvGrpSpPr>
        <p:grpSpPr>
          <a:xfrm>
            <a:off x="195171" y="2782894"/>
            <a:ext cx="5136942" cy="1500130"/>
            <a:chOff x="195171" y="2782894"/>
            <a:chExt cx="5136942" cy="1500130"/>
          </a:xfrm>
        </p:grpSpPr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7A36EDBA-AB0A-6F47-AA53-93BAAEA62050}"/>
                </a:ext>
              </a:extLst>
            </p:cNvPr>
            <p:cNvCxnSpPr/>
            <p:nvPr/>
          </p:nvCxnSpPr>
          <p:spPr bwMode="auto">
            <a:xfrm rot="10800000" flipV="1">
              <a:off x="3244634" y="2782894"/>
              <a:ext cx="2087479" cy="1500130"/>
            </a:xfrm>
            <a:prstGeom prst="bentConnector3">
              <a:avLst>
                <a:gd name="adj1" fmla="val 99568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7DF3037-8AC1-4F43-9CDB-FF6E2D995033}"/>
                </a:ext>
              </a:extLst>
            </p:cNvPr>
            <p:cNvSpPr txBox="1"/>
            <p:nvPr/>
          </p:nvSpPr>
          <p:spPr>
            <a:xfrm>
              <a:off x="195171" y="3330393"/>
              <a:ext cx="32147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Do a group-by SUM aggregate to count the number of times each word appears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DF3442C-C526-4B4E-A023-D8883C2CEFBD}"/>
              </a:ext>
            </a:extLst>
          </p:cNvPr>
          <p:cNvGrpSpPr/>
          <p:nvPr/>
        </p:nvGrpSpPr>
        <p:grpSpPr>
          <a:xfrm>
            <a:off x="1382630" y="4919708"/>
            <a:ext cx="3520405" cy="503080"/>
            <a:chOff x="1382630" y="4919708"/>
            <a:chExt cx="3520405" cy="50308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B81D5832-2BA7-2D48-A5A2-FDD5640F838A}"/>
                </a:ext>
              </a:extLst>
            </p:cNvPr>
            <p:cNvSpPr/>
            <p:nvPr/>
          </p:nvSpPr>
          <p:spPr bwMode="auto">
            <a:xfrm>
              <a:off x="1382630" y="5073872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0879429D-3709-2240-A604-1FFFBA0FE034}"/>
                </a:ext>
              </a:extLst>
            </p:cNvPr>
            <p:cNvSpPr/>
            <p:nvPr/>
          </p:nvSpPr>
          <p:spPr bwMode="auto">
            <a:xfrm>
              <a:off x="2989421" y="5073872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DF34A2D7-BA78-6240-BC04-359722000438}"/>
                </a:ext>
              </a:extLst>
            </p:cNvPr>
            <p:cNvSpPr/>
            <p:nvPr/>
          </p:nvSpPr>
          <p:spPr bwMode="auto">
            <a:xfrm>
              <a:off x="4548104" y="5073872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FA3CA4D-926C-BF48-9AEA-25232A2BDE9E}"/>
                </a:ext>
              </a:extLst>
            </p:cNvPr>
            <p:cNvCxnSpPr>
              <a:stCxn id="18" idx="2"/>
              <a:endCxn id="29" idx="0"/>
            </p:cNvCxnSpPr>
            <p:nvPr/>
          </p:nvCxnSpPr>
          <p:spPr bwMode="auto">
            <a:xfrm>
              <a:off x="1560096" y="4919708"/>
              <a:ext cx="0" cy="1541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9534446-8C0C-7142-974B-791DA43E42CC}"/>
                </a:ext>
              </a:extLst>
            </p:cNvPr>
            <p:cNvCxnSpPr/>
            <p:nvPr/>
          </p:nvCxnSpPr>
          <p:spPr bwMode="auto">
            <a:xfrm>
              <a:off x="3166886" y="4919708"/>
              <a:ext cx="0" cy="1541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9E67AA5-7AE5-664E-BDC2-42C77C9CA390}"/>
                </a:ext>
              </a:extLst>
            </p:cNvPr>
            <p:cNvCxnSpPr/>
            <p:nvPr/>
          </p:nvCxnSpPr>
          <p:spPr bwMode="auto">
            <a:xfrm>
              <a:off x="4731564" y="4919708"/>
              <a:ext cx="0" cy="1541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51C4DA7-7CB8-C941-A579-0347546341CF}"/>
              </a:ext>
            </a:extLst>
          </p:cNvPr>
          <p:cNvGrpSpPr/>
          <p:nvPr/>
        </p:nvGrpSpPr>
        <p:grpSpPr>
          <a:xfrm>
            <a:off x="1372720" y="5435525"/>
            <a:ext cx="3520405" cy="503080"/>
            <a:chOff x="1382630" y="4919708"/>
            <a:chExt cx="3520405" cy="503080"/>
          </a:xfrm>
        </p:grpSpPr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F0481310-C450-F443-8997-C2D30B4D81D3}"/>
                </a:ext>
              </a:extLst>
            </p:cNvPr>
            <p:cNvSpPr/>
            <p:nvPr/>
          </p:nvSpPr>
          <p:spPr bwMode="auto">
            <a:xfrm>
              <a:off x="1382630" y="5073872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39D5D09D-C297-6443-8A17-D5B8C4020B41}"/>
                </a:ext>
              </a:extLst>
            </p:cNvPr>
            <p:cNvSpPr/>
            <p:nvPr/>
          </p:nvSpPr>
          <p:spPr bwMode="auto">
            <a:xfrm>
              <a:off x="2989421" y="5073872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7C47D717-880B-3E4D-AAD5-90C4272E32D2}"/>
                </a:ext>
              </a:extLst>
            </p:cNvPr>
            <p:cNvSpPr/>
            <p:nvPr/>
          </p:nvSpPr>
          <p:spPr bwMode="auto">
            <a:xfrm>
              <a:off x="4548104" y="5073872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5FB9B53F-EE74-714E-9149-70B99A54C180}"/>
                </a:ext>
              </a:extLst>
            </p:cNvPr>
            <p:cNvCxnSpPr>
              <a:endCxn id="46" idx="0"/>
            </p:cNvCxnSpPr>
            <p:nvPr/>
          </p:nvCxnSpPr>
          <p:spPr bwMode="auto">
            <a:xfrm>
              <a:off x="1560096" y="4919708"/>
              <a:ext cx="0" cy="1541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09197B19-C5D4-FE42-B6D5-54C1A8A6DE98}"/>
                </a:ext>
              </a:extLst>
            </p:cNvPr>
            <p:cNvCxnSpPr/>
            <p:nvPr/>
          </p:nvCxnSpPr>
          <p:spPr bwMode="auto">
            <a:xfrm>
              <a:off x="3166886" y="4919708"/>
              <a:ext cx="0" cy="1541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ECBFC6AF-0A33-D048-9F1A-5D90E474AF1F}"/>
                </a:ext>
              </a:extLst>
            </p:cNvPr>
            <p:cNvCxnSpPr/>
            <p:nvPr/>
          </p:nvCxnSpPr>
          <p:spPr bwMode="auto">
            <a:xfrm>
              <a:off x="4731564" y="4919708"/>
              <a:ext cx="0" cy="1541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E4141AC2-FB5A-4E45-BECF-3227620EF116}"/>
              </a:ext>
            </a:extLst>
          </p:cNvPr>
          <p:cNvGrpSpPr/>
          <p:nvPr/>
        </p:nvGrpSpPr>
        <p:grpSpPr>
          <a:xfrm>
            <a:off x="1406526" y="5938605"/>
            <a:ext cx="5141659" cy="532137"/>
            <a:chOff x="1406526" y="5938605"/>
            <a:chExt cx="5141659" cy="532137"/>
          </a:xfrm>
        </p:grpSpPr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56511F49-7936-F349-B9CC-E01414339D39}"/>
                </a:ext>
              </a:extLst>
            </p:cNvPr>
            <p:cNvSpPr/>
            <p:nvPr/>
          </p:nvSpPr>
          <p:spPr bwMode="auto">
            <a:xfrm>
              <a:off x="1406526" y="6121826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34377E91-7152-6548-8DF0-9EE3E56272E2}"/>
                </a:ext>
              </a:extLst>
            </p:cNvPr>
            <p:cNvSpPr/>
            <p:nvPr/>
          </p:nvSpPr>
          <p:spPr bwMode="auto">
            <a:xfrm>
              <a:off x="3013317" y="6121826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2C862833-2088-C04E-8E9E-F6A829C3DF0E}"/>
                </a:ext>
              </a:extLst>
            </p:cNvPr>
            <p:cNvSpPr/>
            <p:nvPr/>
          </p:nvSpPr>
          <p:spPr bwMode="auto">
            <a:xfrm>
              <a:off x="4572000" y="6121826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A7B6CB1B-C692-ED4D-927A-3BA3B01A21B7}"/>
                </a:ext>
              </a:extLst>
            </p:cNvPr>
            <p:cNvSpPr/>
            <p:nvPr/>
          </p:nvSpPr>
          <p:spPr bwMode="auto">
            <a:xfrm>
              <a:off x="6193254" y="6121826"/>
              <a:ext cx="354931" cy="348916"/>
            </a:xfrm>
            <a:prstGeom prst="round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F85A3EE0-0B4F-7042-B7CD-B359BC4F1CC4}"/>
                </a:ext>
              </a:extLst>
            </p:cNvPr>
            <p:cNvCxnSpPr>
              <a:endCxn id="35" idx="0"/>
            </p:cNvCxnSpPr>
            <p:nvPr/>
          </p:nvCxnSpPr>
          <p:spPr bwMode="auto">
            <a:xfrm>
              <a:off x="1560095" y="5938605"/>
              <a:ext cx="23897" cy="1832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FEB9854-F73B-C949-A90B-0D8D28BCF98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550185" y="5938605"/>
              <a:ext cx="1628157" cy="16690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DDD45276-158B-0943-8D9A-2CA51D0BAEA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540275" y="5938605"/>
              <a:ext cx="3185294" cy="16690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DC3C4E34-A192-6243-827F-9C5A1698E6DA}"/>
                </a:ext>
              </a:extLst>
            </p:cNvPr>
            <p:cNvCxnSpPr>
              <a:cxnSpLocks/>
              <a:endCxn id="38" idx="0"/>
            </p:cNvCxnSpPr>
            <p:nvPr/>
          </p:nvCxnSpPr>
          <p:spPr bwMode="auto">
            <a:xfrm>
              <a:off x="1530365" y="5938605"/>
              <a:ext cx="4840355" cy="1832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8B253A6D-8C3F-2745-8401-B93FFB5B84E0}"/>
                </a:ext>
              </a:extLst>
            </p:cNvPr>
            <p:cNvCxnSpPr>
              <a:cxnSpLocks/>
              <a:stCxn id="47" idx="2"/>
            </p:cNvCxnSpPr>
            <p:nvPr/>
          </p:nvCxnSpPr>
          <p:spPr bwMode="auto">
            <a:xfrm flipH="1">
              <a:off x="1572043" y="5938605"/>
              <a:ext cx="1584934" cy="16690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057F7112-8D5F-F64A-A129-CC2C7C93B4F7}"/>
                </a:ext>
              </a:extLst>
            </p:cNvPr>
            <p:cNvCxnSpPr>
              <a:cxnSpLocks/>
              <a:stCxn id="47" idx="2"/>
              <a:endCxn id="36" idx="0"/>
            </p:cNvCxnSpPr>
            <p:nvPr/>
          </p:nvCxnSpPr>
          <p:spPr bwMode="auto">
            <a:xfrm>
              <a:off x="3156977" y="5938605"/>
              <a:ext cx="33806" cy="1832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054D729F-4115-3146-8DCB-DAC42BE1AAE1}"/>
                </a:ext>
              </a:extLst>
            </p:cNvPr>
            <p:cNvCxnSpPr>
              <a:cxnSpLocks/>
              <a:stCxn id="47" idx="2"/>
            </p:cNvCxnSpPr>
            <p:nvPr/>
          </p:nvCxnSpPr>
          <p:spPr bwMode="auto">
            <a:xfrm>
              <a:off x="3156977" y="5938605"/>
              <a:ext cx="1558682" cy="1541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C70E6D81-74FE-1A46-B2D6-1518190BFC41}"/>
                </a:ext>
              </a:extLst>
            </p:cNvPr>
            <p:cNvCxnSpPr>
              <a:cxnSpLocks/>
              <a:endCxn id="38" idx="0"/>
            </p:cNvCxnSpPr>
            <p:nvPr/>
          </p:nvCxnSpPr>
          <p:spPr bwMode="auto">
            <a:xfrm>
              <a:off x="3198162" y="5939484"/>
              <a:ext cx="3172558" cy="18234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48885C82-60F2-1943-A0F3-5DE93BD6381E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724443" y="6091005"/>
              <a:ext cx="1584934" cy="16690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6B23196F-A680-AD4D-B2D1-A7542E32F1DE}"/>
                </a:ext>
              </a:extLst>
            </p:cNvPr>
            <p:cNvCxnSpPr>
              <a:cxnSpLocks/>
              <a:endCxn id="37" idx="0"/>
            </p:cNvCxnSpPr>
            <p:nvPr/>
          </p:nvCxnSpPr>
          <p:spPr bwMode="auto">
            <a:xfrm>
              <a:off x="4715659" y="5961572"/>
              <a:ext cx="33807" cy="16025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D89EEE31-55B1-D341-A78F-9BE11B581644}"/>
                </a:ext>
              </a:extLst>
            </p:cNvPr>
            <p:cNvCxnSpPr>
              <a:cxnSpLocks/>
              <a:stCxn id="48" idx="2"/>
              <a:endCxn id="37" idx="0"/>
            </p:cNvCxnSpPr>
            <p:nvPr/>
          </p:nvCxnSpPr>
          <p:spPr bwMode="auto">
            <a:xfrm>
              <a:off x="4715660" y="5938605"/>
              <a:ext cx="33806" cy="1832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FE71826D-6C8E-544E-B964-90F82B66D1A0}"/>
                </a:ext>
              </a:extLst>
            </p:cNvPr>
            <p:cNvCxnSpPr>
              <a:cxnSpLocks/>
              <a:stCxn id="48" idx="2"/>
              <a:endCxn id="38" idx="0"/>
            </p:cNvCxnSpPr>
            <p:nvPr/>
          </p:nvCxnSpPr>
          <p:spPr bwMode="auto">
            <a:xfrm>
              <a:off x="4715660" y="5938605"/>
              <a:ext cx="1655060" cy="1832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1496B8DB-1B43-454E-A5F5-3CC90004E2A3}"/>
              </a:ext>
            </a:extLst>
          </p:cNvPr>
          <p:cNvGrpSpPr/>
          <p:nvPr/>
        </p:nvGrpSpPr>
        <p:grpSpPr>
          <a:xfrm>
            <a:off x="4982442" y="3199608"/>
            <a:ext cx="3126842" cy="1151196"/>
            <a:chOff x="4982442" y="3199608"/>
            <a:chExt cx="3126842" cy="1151196"/>
          </a:xfrm>
        </p:grpSpPr>
        <p:sp>
          <p:nvSpPr>
            <p:cNvPr id="96" name="Up-Down Arrow 95">
              <a:extLst>
                <a:ext uri="{FF2B5EF4-FFF2-40B4-BE49-F238E27FC236}">
                  <a16:creationId xmlns:a16="http://schemas.microsoft.com/office/drawing/2014/main" id="{69A3FA83-E6A5-AC4C-A8A2-A24407E1E6C4}"/>
                </a:ext>
              </a:extLst>
            </p:cNvPr>
            <p:cNvSpPr/>
            <p:nvPr/>
          </p:nvSpPr>
          <p:spPr bwMode="auto">
            <a:xfrm rot="1598503">
              <a:off x="4982442" y="3199608"/>
              <a:ext cx="258679" cy="1151196"/>
            </a:xfrm>
            <a:prstGeom prst="upDown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A0168C7E-1B02-B049-A2CA-ACF36406B5F7}"/>
                </a:ext>
              </a:extLst>
            </p:cNvPr>
            <p:cNvSpPr/>
            <p:nvPr/>
          </p:nvSpPr>
          <p:spPr>
            <a:xfrm>
              <a:off x="5257800" y="3521401"/>
              <a:ext cx="2851484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charset="0"/>
                  <a:ea typeface="ＭＳ Ｐゴシック" charset="0"/>
                </a:rPr>
                <a:t>Retrieve 100 of the values in the final RDD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945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5408-5713-4F82-BE0B-89FEFEF6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77118-77FB-40EF-B954-76BA83B01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601209" cy="4091803"/>
          </a:xfrm>
        </p:spPr>
        <p:txBody>
          <a:bodyPr/>
          <a:lstStyle/>
          <a:p>
            <a:r>
              <a:rPr lang="en-IN" dirty="0"/>
              <a:t>Operations often take in a ”function” as input</a:t>
            </a:r>
          </a:p>
          <a:p>
            <a:r>
              <a:rPr lang="en-IN" dirty="0"/>
              <a:t>Using the inline “lambda” functionality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Or a more explicit function declaration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Similarly ”reduce” functions essentially tell Spark how to do pairwise aggregation</a:t>
            </a:r>
          </a:p>
          <a:p>
            <a:endParaRPr lang="en-IN" dirty="0"/>
          </a:p>
          <a:p>
            <a:pPr lvl="1"/>
            <a:r>
              <a:rPr lang="en-IN" sz="1600" dirty="0"/>
              <a:t>Spark will apply this to the dataset pair of values at a time</a:t>
            </a:r>
          </a:p>
          <a:p>
            <a:pPr lvl="1"/>
            <a:r>
              <a:rPr lang="en-IN" sz="1600" dirty="0"/>
              <a:t>Difficult to do something like “median”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FF35E3-1D8F-1C46-A14B-273E44A53487}"/>
              </a:ext>
            </a:extLst>
          </p:cNvPr>
          <p:cNvSpPr/>
          <p:nvPr/>
        </p:nvSpPr>
        <p:spPr>
          <a:xfrm>
            <a:off x="1943099" y="1946305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flatMap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lambda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line: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line.split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 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CAD162-BFAC-354F-A84E-5494FA55BD31}"/>
              </a:ext>
            </a:extLst>
          </p:cNvPr>
          <p:cNvSpPr/>
          <p:nvPr/>
        </p:nvSpPr>
        <p:spPr>
          <a:xfrm>
            <a:off x="1943099" y="3250350"/>
            <a:ext cx="278794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split(line):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return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line.split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(" 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flatMap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split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54B77E-B280-FA43-A7DF-EB86811331FE}"/>
              </a:ext>
            </a:extLst>
          </p:cNvPr>
          <p:cNvSpPr/>
          <p:nvPr/>
        </p:nvSpPr>
        <p:spPr>
          <a:xfrm>
            <a:off x="1943099" y="5154559"/>
            <a:ext cx="30668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reduceByKey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lambda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a, b: a + b)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4934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5408-5713-4F82-BE0B-89FEFEF6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RDD Operations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27917F-0C71-AC44-8498-40283516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4" y="1274193"/>
            <a:ext cx="4844018" cy="52398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1B0272-F497-2E45-A26A-4084217F4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6852" y="1274193"/>
            <a:ext cx="3858382" cy="350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8620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5408-5713-4F82-BE0B-89FEFEF6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Dataframes</a:t>
            </a:r>
            <a:r>
              <a:rPr lang="en-IN" dirty="0"/>
              <a:t> Example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A70F47-7FE8-014E-AFD0-A0F6FBB7ED93}"/>
              </a:ext>
            </a:extLst>
          </p:cNvPr>
          <p:cNvSpPr/>
          <p:nvPr/>
        </p:nvSpPr>
        <p:spPr>
          <a:xfrm>
            <a:off x="262857" y="1137918"/>
            <a:ext cx="4572000" cy="526297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def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2EAEBB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basic_df_example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(spark):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2EAEBB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$example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on:create_df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$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spark is an existing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SparkSession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400BD9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df =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spark.read.json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"examples/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src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/main/resources/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people.json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B42419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Displays the content of the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DataFrame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to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stdout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400BD9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df.show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age|   name|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null|Michael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  30|   Andy|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  19| Justin|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$example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off:create_df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$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$example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on:untyped_ops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$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spark, df are from the previous example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Print the schema in a tree format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df.printSchema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root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|-- age: long (nullable = true)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|-- name: string (nullable = true)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Select only the "name" column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df.select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"name"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).show()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  name|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|Michael|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  Andy|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Justin|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Select everybody, but increment the age by 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df.select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(df[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'name'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], df[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'age'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] +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1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).show()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+-------+---------+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  name|(age + 1)|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+-------+---------+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|Michael|     null|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  Andy|       31|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Justin|       20|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+-------+---------+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400BD9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1BB4B4-9E56-3544-B268-846DE7E5ACA9}"/>
              </a:ext>
            </a:extLst>
          </p:cNvPr>
          <p:cNvSpPr/>
          <p:nvPr/>
        </p:nvSpPr>
        <p:spPr>
          <a:xfrm>
            <a:off x="4632325" y="1137918"/>
            <a:ext cx="4572000" cy="5678478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Select people older than 21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df.filter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(df[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'age'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] &gt;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21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).show()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+---+----+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age|name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+---+----+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30|Andy|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+---+----+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Count people by 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df.groupBy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"age"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).count().show()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age|count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  19|    1|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|null|    1|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  30|    1|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$example </a:t>
            </a:r>
            <a:r>
              <a:rPr kumimoji="0" lang="en-US" sz="7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off:untyped_ops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$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400BD9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sqlDF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=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spark.sql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"SELECT * FROM people"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sqlDF.show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age|   name|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null|Michael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  30|   Andy|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  19| Justin|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$example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off:run_sql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$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$example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on:global_temp_view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$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Register the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DataFrame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 as a global temporary view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df.createGlobalTempView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"people"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</a:b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Global temporary view is tied to a system preserved database `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global_temp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`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spark.sql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(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"SELECT * FROM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global_temp.people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B4241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"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).show()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B42419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 age|   name|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null|Michael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  30|   Andy|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|  19| Justin|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   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400BD9"/>
                </a:solidFill>
                <a:effectLst/>
                <a:uLnTx/>
                <a:uFillTx/>
                <a:latin typeface="Menlo" panose="020B0609030804020204" pitchFamily="49" charset="0"/>
                <a:ea typeface="ＭＳ Ｐゴシック" charset="0"/>
              </a:rPr>
              <a:t># +----+-------+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400BD9"/>
              </a:solidFill>
              <a:effectLst/>
              <a:uLnTx/>
              <a:uFillTx/>
              <a:latin typeface="Menlo" panose="020B0609030804020204" pitchFamily="49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8485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5408-5713-4F82-BE0B-89FEFEF6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77118-77FB-40EF-B954-76BA83B01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601209" cy="4091803"/>
          </a:xfrm>
        </p:spPr>
        <p:txBody>
          <a:bodyPr/>
          <a:lstStyle/>
          <a:p>
            <a:r>
              <a:rPr lang="en-IN" dirty="0"/>
              <a:t>Spark is a popular and widely used framework for large-scale computing</a:t>
            </a:r>
          </a:p>
          <a:p>
            <a:r>
              <a:rPr lang="en-IN" dirty="0"/>
              <a:t>Managed services supported by several vendors including Databricks (started by the authors of Spark), Cloudera, etc.</a:t>
            </a:r>
          </a:p>
          <a:p>
            <a:r>
              <a:rPr lang="en-IN" dirty="0"/>
              <a:t>Many other concepts that we did not discuss</a:t>
            </a:r>
          </a:p>
          <a:p>
            <a:pPr lvl="1"/>
            <a:r>
              <a:rPr lang="en-IN" sz="1600" dirty="0"/>
              <a:t>Shared accumulator and broadcast variables</a:t>
            </a:r>
          </a:p>
          <a:p>
            <a:pPr lvl="1"/>
            <a:r>
              <a:rPr lang="en-IN" sz="1600" dirty="0"/>
              <a:t>Support for Machine Learning, Graph Analytics, Streaming, and other use cases</a:t>
            </a:r>
          </a:p>
          <a:p>
            <a:r>
              <a:rPr lang="en-IN" dirty="0"/>
              <a:t>Alternatives include: Apache Tez, </a:t>
            </a:r>
            <a:r>
              <a:rPr lang="en-IN" dirty="0" err="1"/>
              <a:t>Flink</a:t>
            </a:r>
            <a:r>
              <a:rPr lang="en-IN" dirty="0"/>
              <a:t>, and several others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1504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" y="1279079"/>
            <a:ext cx="8991600" cy="1470025"/>
          </a:xfrm>
        </p:spPr>
        <p:txBody>
          <a:bodyPr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CMSC424: Database Design</a:t>
            </a:r>
            <a:br>
              <a:rPr lang="en-US" dirty="0">
                <a:ea typeface="+mj-ea"/>
                <a:cs typeface="+mj-cs"/>
              </a:rPr>
            </a:br>
            <a:br>
              <a:rPr lang="en-US" dirty="0">
                <a:ea typeface="+mj-ea"/>
                <a:cs typeface="+mj-cs"/>
              </a:rPr>
            </a:br>
            <a:r>
              <a:rPr lang="en-US" dirty="0">
                <a:ea typeface="+mj-ea"/>
                <a:cs typeface="+mj-cs"/>
              </a:rPr>
              <a:t>Module: </a:t>
            </a:r>
            <a:r>
              <a:rPr lang="en-US" u="sng" dirty="0">
                <a:ea typeface="+mj-ea"/>
                <a:cs typeface="+mj-cs"/>
              </a:rPr>
              <a:t>NoSQL; Big Data Systems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0" y="5638800"/>
            <a:ext cx="4267200" cy="1219200"/>
          </a:xfrm>
        </p:spPr>
        <p:txBody>
          <a:bodyPr/>
          <a:lstStyle/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Instructor: Amol Deshpande</a:t>
            </a:r>
          </a:p>
          <a:p>
            <a:pPr marR="0" eaLnBrk="1" hangingPunct="1"/>
            <a:r>
              <a:rPr lang="en-US" sz="2400" dirty="0">
                <a:solidFill>
                  <a:schemeClr val="bg1"/>
                </a:solidFill>
                <a:latin typeface="Calibri" charset="0"/>
              </a:rPr>
              <a:t>                   </a:t>
            </a:r>
            <a:r>
              <a:rPr lang="en-US" sz="2400" dirty="0" err="1">
                <a:solidFill>
                  <a:schemeClr val="bg1"/>
                </a:solidFill>
                <a:latin typeface="Calibri" charset="0"/>
              </a:rPr>
              <a:t>amol@umd.edu</a:t>
            </a:r>
            <a:endParaRPr lang="en-US" sz="240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8B5310-7A08-8446-8C05-5E0096C91A19}"/>
              </a:ext>
            </a:extLst>
          </p:cNvPr>
          <p:cNvSpPr txBox="1">
            <a:spLocks/>
          </p:cNvSpPr>
          <p:nvPr/>
        </p:nvSpPr>
        <p:spPr bwMode="auto">
          <a:xfrm>
            <a:off x="958645" y="3091434"/>
            <a:ext cx="7256207" cy="1470024"/>
          </a:xfrm>
          <a:prstGeom prst="rect">
            <a:avLst/>
          </a:prstGeom>
          <a:ln w="55000" cap="flat" cmpd="thickThin" algn="ctr">
            <a:solidFill>
              <a:schemeClr val="accent1"/>
            </a:solidFill>
            <a:prstDash val="solid"/>
            <a:miter lim="800000"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45720" tIns="45720" rIns="45720" bIns="45720" numCol="1" anchor="ctr" anchorCtr="0" compatLnSpc="1">
            <a:prstTxWarp prst="textNoShape">
              <a:avLst/>
            </a:prstTxWarp>
          </a:bodyPr>
          <a:lstStyle>
            <a:lvl1pPr marL="0" marR="64008" indent="0" algn="r" rtl="0" eaLnBrk="0" fontAlgn="base" hangingPunct="0">
              <a:spcBef>
                <a:spcPts val="400"/>
              </a:spcBef>
              <a:spcAft>
                <a:spcPct val="0"/>
              </a:spcAft>
              <a:buClr>
                <a:schemeClr val="accent1"/>
              </a:buClr>
              <a:buSzPct val="68000"/>
              <a:buFont typeface="Wingdings 3" charset="2"/>
              <a:buNone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325"/>
              </a:spcBef>
              <a:spcAft>
                <a:spcPct val="0"/>
              </a:spcAft>
              <a:buClr>
                <a:schemeClr val="accent1"/>
              </a:buClr>
              <a:buFont typeface="Verdana" charset="0"/>
              <a:buNone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Wingdings 2" charset="2"/>
              <a:buNone/>
              <a:defRPr sz="21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charset="2"/>
              <a:buNone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None/>
              <a:defRPr kumimoji="0"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64008" lvl="0" indent="0" algn="ctr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rgbClr val="2DA2BF"/>
              </a:buClr>
              <a:buSzPct val="68000"/>
              <a:buFont typeface="Wingdings 3" charset="2"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Parallelizing Operations</a:t>
            </a:r>
          </a:p>
        </p:txBody>
      </p:sp>
    </p:spTree>
    <p:extLst>
      <p:ext uri="{BB962C8B-B14F-4D97-AF65-F5344CB8AC3E}">
        <p14:creationId xmlns:p14="http://schemas.microsoft.com/office/powerpoint/2010/main" val="11101011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Book Chapters</a:t>
            </a:r>
          </a:p>
          <a:p>
            <a:pPr lvl="1"/>
            <a:r>
              <a:rPr lang="en-US" sz="2400" dirty="0">
                <a:latin typeface="Calibri" charset="0"/>
              </a:rPr>
              <a:t>18.5, 18.6</a:t>
            </a:r>
          </a:p>
          <a:p>
            <a:r>
              <a:rPr lang="en-US" sz="2800" dirty="0">
                <a:latin typeface="Calibri" charset="0"/>
              </a:rPr>
              <a:t>Key topics:</a:t>
            </a:r>
          </a:p>
          <a:p>
            <a:pPr lvl="1"/>
            <a:r>
              <a:rPr lang="en-US" sz="2400" dirty="0">
                <a:latin typeface="Calibri" charset="0"/>
              </a:rPr>
              <a:t>Parallelizing a Sort Operation</a:t>
            </a:r>
          </a:p>
          <a:p>
            <a:pPr lvl="1"/>
            <a:r>
              <a:rPr lang="en-US" sz="2400" dirty="0">
                <a:latin typeface="Calibri" charset="0"/>
              </a:rPr>
              <a:t>Parallelizing a Join Operation</a:t>
            </a:r>
          </a:p>
          <a:p>
            <a:pPr lvl="1"/>
            <a:r>
              <a:rPr lang="en-US" sz="2400" dirty="0">
                <a:latin typeface="Calibri" charset="0"/>
              </a:rPr>
              <a:t>Parallelizing a Group By Operation</a:t>
            </a:r>
          </a:p>
        </p:txBody>
      </p:sp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22238"/>
            <a:ext cx="8077200" cy="715962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Parallelizing Operations</a:t>
            </a:r>
          </a:p>
        </p:txBody>
      </p:sp>
    </p:spTree>
    <p:extLst>
      <p:ext uri="{BB962C8B-B14F-4D97-AF65-F5344CB8AC3E}">
        <p14:creationId xmlns:p14="http://schemas.microsoft.com/office/powerpoint/2010/main" val="3996289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9709-6504-4DC1-97DC-128E2F05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NoSQL + Big Data Systems: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E4EC8-FCF8-4F26-9684-E89BFAB45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601209" cy="3888603"/>
          </a:xfrm>
        </p:spPr>
        <p:txBody>
          <a:bodyPr/>
          <a:lstStyle/>
          <a:p>
            <a:r>
              <a:rPr lang="en-IN" dirty="0"/>
              <a:t>Very large volumes of data being collected</a:t>
            </a:r>
          </a:p>
          <a:p>
            <a:pPr lvl="1"/>
            <a:r>
              <a:rPr lang="en-IN" sz="1800" dirty="0"/>
              <a:t>Driven by growth of web, social media, and more recently internet-of-things</a:t>
            </a:r>
          </a:p>
          <a:p>
            <a:pPr lvl="1"/>
            <a:r>
              <a:rPr lang="en-IN" sz="1800" dirty="0"/>
              <a:t>Web logs were an early source of data</a:t>
            </a:r>
          </a:p>
          <a:p>
            <a:pPr lvl="2"/>
            <a:r>
              <a:rPr lang="en-IN" sz="1800" dirty="0"/>
              <a:t>Analytics on web logs has great value for advertisements, web site structuring, what posts to show to a user, etc</a:t>
            </a:r>
            <a:endParaRPr lang="en-IN" sz="2200" dirty="0"/>
          </a:p>
          <a:p>
            <a:endParaRPr lang="en-IN" dirty="0"/>
          </a:p>
          <a:p>
            <a:r>
              <a:rPr lang="en-IN" dirty="0"/>
              <a:t>Big Data:  differentiated from data handled by earlier generation databases</a:t>
            </a:r>
          </a:p>
          <a:p>
            <a:pPr lvl="1"/>
            <a:r>
              <a:rPr lang="en-IN" sz="1800" b="1" dirty="0">
                <a:solidFill>
                  <a:srgbClr val="002060"/>
                </a:solidFill>
              </a:rPr>
              <a:t>Volume</a:t>
            </a:r>
            <a:r>
              <a:rPr lang="en-IN" sz="1800" dirty="0"/>
              <a:t>: much larger amounts of data stored</a:t>
            </a:r>
          </a:p>
          <a:p>
            <a:pPr lvl="1"/>
            <a:r>
              <a:rPr lang="en-IN" sz="1800" b="1" dirty="0">
                <a:solidFill>
                  <a:srgbClr val="002060"/>
                </a:solidFill>
              </a:rPr>
              <a:t>Velocity</a:t>
            </a:r>
            <a:r>
              <a:rPr lang="en-IN" sz="1800" dirty="0"/>
              <a:t>: much higher rates of insertions</a:t>
            </a:r>
          </a:p>
          <a:p>
            <a:pPr lvl="1"/>
            <a:r>
              <a:rPr lang="en-IN" sz="1800" b="1" dirty="0">
                <a:solidFill>
                  <a:srgbClr val="002060"/>
                </a:solidFill>
              </a:rPr>
              <a:t>Variety</a:t>
            </a:r>
            <a:r>
              <a:rPr lang="en-IN" sz="1800" dirty="0"/>
              <a:t>: many types of data, beyond relational data</a:t>
            </a:r>
          </a:p>
        </p:txBody>
      </p:sp>
    </p:spTree>
    <p:extLst>
      <p:ext uri="{BB962C8B-B14F-4D97-AF65-F5344CB8AC3E}">
        <p14:creationId xmlns:p14="http://schemas.microsoft.com/office/powerpoint/2010/main" val="1339678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/>
          <a:lstStyle/>
          <a:p>
            <a:r>
              <a:rPr lang="en-US" sz="2400" dirty="0">
                <a:latin typeface="Calibri" charset="0"/>
              </a:rPr>
              <a:t>Assume Shared-Nothing Model</a:t>
            </a:r>
          </a:p>
          <a:p>
            <a:r>
              <a:rPr lang="en-US" sz="2400" dirty="0">
                <a:latin typeface="Calibri" charset="0"/>
              </a:rPr>
              <a:t>Relations are already partitioned across a set of machines (will talk about how next video)</a:t>
            </a:r>
          </a:p>
          <a:p>
            <a:r>
              <a:rPr lang="en-US" sz="2400" dirty="0">
                <a:latin typeface="Calibri" charset="0"/>
              </a:rPr>
              <a:t>How to execute different operations?</a:t>
            </a:r>
            <a:endParaRPr lang="en-US" sz="2000" dirty="0">
              <a:latin typeface="Calibri" charset="0"/>
            </a:endParaRPr>
          </a:p>
        </p:txBody>
      </p:sp>
      <p:sp>
        <p:nvSpPr>
          <p:cNvPr id="5089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22238"/>
            <a:ext cx="8077200" cy="715962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Setup</a:t>
            </a:r>
          </a:p>
        </p:txBody>
      </p:sp>
      <p:sp>
        <p:nvSpPr>
          <p:cNvPr id="5" name="Magnetic Disk 4">
            <a:extLst>
              <a:ext uri="{FF2B5EF4-FFF2-40B4-BE49-F238E27FC236}">
                <a16:creationId xmlns:a16="http://schemas.microsoft.com/office/drawing/2014/main" id="{025BA197-D3C7-A14C-BDB0-68F71E5D6698}"/>
              </a:ext>
            </a:extLst>
          </p:cNvPr>
          <p:cNvSpPr/>
          <p:nvPr/>
        </p:nvSpPr>
        <p:spPr bwMode="auto">
          <a:xfrm>
            <a:off x="3113313" y="5623800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R3, S3</a:t>
            </a:r>
          </a:p>
        </p:txBody>
      </p:sp>
      <p:sp>
        <p:nvSpPr>
          <p:cNvPr id="6" name="Magnetic Disk 5">
            <a:extLst>
              <a:ext uri="{FF2B5EF4-FFF2-40B4-BE49-F238E27FC236}">
                <a16:creationId xmlns:a16="http://schemas.microsoft.com/office/drawing/2014/main" id="{8D351905-9370-DB40-A065-73EADE2BEDB4}"/>
              </a:ext>
            </a:extLst>
          </p:cNvPr>
          <p:cNvSpPr/>
          <p:nvPr/>
        </p:nvSpPr>
        <p:spPr bwMode="auto">
          <a:xfrm>
            <a:off x="3113313" y="4663136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R2, S2</a:t>
            </a:r>
          </a:p>
        </p:txBody>
      </p:sp>
      <p:sp>
        <p:nvSpPr>
          <p:cNvPr id="7" name="Magnetic Disk 6">
            <a:extLst>
              <a:ext uri="{FF2B5EF4-FFF2-40B4-BE49-F238E27FC236}">
                <a16:creationId xmlns:a16="http://schemas.microsoft.com/office/drawing/2014/main" id="{5889E906-1C4D-1F4A-B1B3-1EFC47D9A16A}"/>
              </a:ext>
            </a:extLst>
          </p:cNvPr>
          <p:cNvSpPr/>
          <p:nvPr/>
        </p:nvSpPr>
        <p:spPr bwMode="auto">
          <a:xfrm>
            <a:off x="3091543" y="3702472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R1, S1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1E7CFD-D6FA-F94E-BE4A-DAA9E307B73B}"/>
              </a:ext>
            </a:extLst>
          </p:cNvPr>
          <p:cNvSpPr txBox="1"/>
          <p:nvPr/>
        </p:nvSpPr>
        <p:spPr>
          <a:xfrm>
            <a:off x="100687" y="4173815"/>
            <a:ext cx="2797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Partitions of R (Not different relations)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9F28936-6E31-FF45-9C55-A069AA0B3AAA}"/>
              </a:ext>
            </a:extLst>
          </p:cNvPr>
          <p:cNvCxnSpPr>
            <a:cxnSpLocks/>
          </p:cNvCxnSpPr>
          <p:nvPr/>
        </p:nvCxnSpPr>
        <p:spPr bwMode="auto">
          <a:xfrm flipV="1">
            <a:off x="2222044" y="4181593"/>
            <a:ext cx="1032785" cy="3153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18B7C95-C8BF-0645-B5F0-22C510BB0FF5}"/>
              </a:ext>
            </a:extLst>
          </p:cNvPr>
          <p:cNvCxnSpPr>
            <a:cxnSpLocks/>
            <a:endCxn id="6" idx="2"/>
          </p:cNvCxnSpPr>
          <p:nvPr/>
        </p:nvCxnSpPr>
        <p:spPr bwMode="auto">
          <a:xfrm>
            <a:off x="2222044" y="4494557"/>
            <a:ext cx="891269" cy="4815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768F6B2-08EB-934B-A3BF-1A80EB2BF2D1}"/>
              </a:ext>
            </a:extLst>
          </p:cNvPr>
          <p:cNvSpPr/>
          <p:nvPr/>
        </p:nvSpPr>
        <p:spPr bwMode="auto">
          <a:xfrm>
            <a:off x="4033156" y="3702472"/>
            <a:ext cx="1415143" cy="62592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Processor 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B61145-B481-D64F-9EB2-10DCFE587745}"/>
              </a:ext>
            </a:extLst>
          </p:cNvPr>
          <p:cNvSpPr/>
          <p:nvPr/>
        </p:nvSpPr>
        <p:spPr bwMode="auto">
          <a:xfrm>
            <a:off x="4038599" y="4617129"/>
            <a:ext cx="1415143" cy="62592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Processor 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809A4F-00AD-3242-87F1-E5E0157AEFF2}"/>
              </a:ext>
            </a:extLst>
          </p:cNvPr>
          <p:cNvSpPr/>
          <p:nvPr/>
        </p:nvSpPr>
        <p:spPr bwMode="auto">
          <a:xfrm>
            <a:off x="4049485" y="5612914"/>
            <a:ext cx="1415143" cy="62592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Processor w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E708CE4-4C8F-C24F-9751-3F860C81349C}"/>
              </a:ext>
            </a:extLst>
          </p:cNvPr>
          <p:cNvSpPr/>
          <p:nvPr/>
        </p:nvSpPr>
        <p:spPr>
          <a:xfrm>
            <a:off x="6690627" y="3905438"/>
            <a:ext cx="244657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Processor 1 can directly read R1, S1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If it wants R2, Processor 2 must read it and send it to Processor 1</a:t>
            </a:r>
          </a:p>
        </p:txBody>
      </p:sp>
    </p:spTree>
    <p:extLst>
      <p:ext uri="{BB962C8B-B14F-4D97-AF65-F5344CB8AC3E}">
        <p14:creationId xmlns:p14="http://schemas.microsoft.com/office/powerpoint/2010/main" val="1501674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85725"/>
            <a:ext cx="8077200" cy="609600"/>
          </a:xfrm>
        </p:spPr>
        <p:txBody>
          <a:bodyPr/>
          <a:lstStyle/>
          <a:p>
            <a:r>
              <a:rPr lang="en-US">
                <a:latin typeface="Helvetica" charset="0"/>
              </a:rPr>
              <a:t>Parallel Sort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079500"/>
            <a:ext cx="7604125" cy="487680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>
                <a:latin typeface="Helvetica" charset="0"/>
              </a:rPr>
              <a:t>Each processor sorts a portion of the data (e.g., the data on their local disk)</a:t>
            </a:r>
          </a:p>
          <a:p>
            <a:pPr>
              <a:buFont typeface="+mj-lt"/>
              <a:buAutoNum type="arabicPeriod"/>
            </a:pPr>
            <a:r>
              <a:rPr lang="en-US" dirty="0">
                <a:latin typeface="Helvetica" charset="0"/>
              </a:rPr>
              <a:t>If the data is small enough, all the processors can send it to a single machine to do a “merge”</a:t>
            </a:r>
          </a:p>
          <a:p>
            <a:pPr>
              <a:buFont typeface="+mj-lt"/>
              <a:buAutoNum type="arabicPeriod"/>
            </a:pPr>
            <a:r>
              <a:rPr lang="en-US" dirty="0">
                <a:latin typeface="Helvetica" charset="0"/>
              </a:rPr>
              <a:t>If the data is large, then ”merge” itself done in parallel through range partitioning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latin typeface="Helvetica" charset="0"/>
              </a:rPr>
              <a:t>Each processor in the merge phase gets assigned a range of the data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latin typeface="Helvetica" charset="0"/>
              </a:rPr>
              <a:t>All other processors send the appropriate data based on that range partitioning</a:t>
            </a:r>
          </a:p>
          <a:p>
            <a:endParaRPr lang="en-US" dirty="0">
              <a:latin typeface="Helvetica" charset="0"/>
            </a:endParaRPr>
          </a:p>
          <a:p>
            <a:r>
              <a:rPr lang="en-US" dirty="0">
                <a:latin typeface="Helvetica" charset="0"/>
              </a:rPr>
              <a:t>In either phase, the processors work by themselves (“data parallelism”) but data must be “shuffled” in between</a:t>
            </a:r>
          </a:p>
          <a:p>
            <a:r>
              <a:rPr lang="en-US" dirty="0">
                <a:latin typeface="Helvetica" charset="0"/>
              </a:rPr>
              <a:t>Other approaches exist, but basically same steps</a:t>
            </a:r>
          </a:p>
        </p:txBody>
      </p:sp>
    </p:spTree>
    <p:extLst>
      <p:ext uri="{BB962C8B-B14F-4D97-AF65-F5344CB8AC3E}">
        <p14:creationId xmlns:p14="http://schemas.microsoft.com/office/powerpoint/2010/main" val="38804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5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85725"/>
            <a:ext cx="8077200" cy="609600"/>
          </a:xfrm>
        </p:spPr>
        <p:txBody>
          <a:bodyPr/>
          <a:lstStyle/>
          <a:p>
            <a:r>
              <a:rPr lang="en-US">
                <a:latin typeface="Helvetica" charset="0"/>
              </a:rPr>
              <a:t>Parallel Sort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0BDE40-B2FB-5A49-A321-EE33179DE01F}"/>
              </a:ext>
            </a:extLst>
          </p:cNvPr>
          <p:cNvSpPr/>
          <p:nvPr/>
        </p:nvSpPr>
        <p:spPr bwMode="auto">
          <a:xfrm>
            <a:off x="1839686" y="1728106"/>
            <a:ext cx="158931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Sort R1 Locally</a:t>
            </a:r>
          </a:p>
        </p:txBody>
      </p:sp>
      <p:sp>
        <p:nvSpPr>
          <p:cNvPr id="3" name="Magnetic Disk 2">
            <a:extLst>
              <a:ext uri="{FF2B5EF4-FFF2-40B4-BE49-F238E27FC236}">
                <a16:creationId xmlns:a16="http://schemas.microsoft.com/office/drawing/2014/main" id="{1373F29B-DF03-FA4C-9A11-F11101F92EAB}"/>
              </a:ext>
            </a:extLst>
          </p:cNvPr>
          <p:cNvSpPr/>
          <p:nvPr/>
        </p:nvSpPr>
        <p:spPr bwMode="auto">
          <a:xfrm>
            <a:off x="402771" y="5480957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R4</a:t>
            </a:r>
          </a:p>
        </p:txBody>
      </p:sp>
      <p:sp>
        <p:nvSpPr>
          <p:cNvPr id="9" name="Magnetic Disk 8">
            <a:extLst>
              <a:ext uri="{FF2B5EF4-FFF2-40B4-BE49-F238E27FC236}">
                <a16:creationId xmlns:a16="http://schemas.microsoft.com/office/drawing/2014/main" id="{C141B006-4E53-A745-AB20-69BDC9E5F139}"/>
              </a:ext>
            </a:extLst>
          </p:cNvPr>
          <p:cNvSpPr/>
          <p:nvPr/>
        </p:nvSpPr>
        <p:spPr bwMode="auto">
          <a:xfrm>
            <a:off x="402771" y="4286248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R3</a:t>
            </a:r>
          </a:p>
        </p:txBody>
      </p:sp>
      <p:sp>
        <p:nvSpPr>
          <p:cNvPr id="10" name="Magnetic Disk 9">
            <a:extLst>
              <a:ext uri="{FF2B5EF4-FFF2-40B4-BE49-F238E27FC236}">
                <a16:creationId xmlns:a16="http://schemas.microsoft.com/office/drawing/2014/main" id="{60FA2041-24ED-1544-9EFF-F64F3BF2B225}"/>
              </a:ext>
            </a:extLst>
          </p:cNvPr>
          <p:cNvSpPr/>
          <p:nvPr/>
        </p:nvSpPr>
        <p:spPr bwMode="auto">
          <a:xfrm>
            <a:off x="402771" y="2955470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R2</a:t>
            </a:r>
          </a:p>
        </p:txBody>
      </p:sp>
      <p:sp>
        <p:nvSpPr>
          <p:cNvPr id="11" name="Magnetic Disk 10">
            <a:extLst>
              <a:ext uri="{FF2B5EF4-FFF2-40B4-BE49-F238E27FC236}">
                <a16:creationId xmlns:a16="http://schemas.microsoft.com/office/drawing/2014/main" id="{6B65F651-1515-A048-BDAC-ADFC10E71931}"/>
              </a:ext>
            </a:extLst>
          </p:cNvPr>
          <p:cNvSpPr/>
          <p:nvPr/>
        </p:nvSpPr>
        <p:spPr bwMode="auto">
          <a:xfrm>
            <a:off x="402771" y="1728106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B75C24-1014-914E-9FD2-773D55566055}"/>
              </a:ext>
            </a:extLst>
          </p:cNvPr>
          <p:cNvSpPr txBox="1"/>
          <p:nvPr/>
        </p:nvSpPr>
        <p:spPr>
          <a:xfrm>
            <a:off x="-76200" y="754771"/>
            <a:ext cx="2797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Partitions of R (Not different relations)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8BD407-1B36-094E-ADD9-4082FCCE8E19}"/>
              </a:ext>
            </a:extLst>
          </p:cNvPr>
          <p:cNvCxnSpPr>
            <a:endCxn id="11" idx="0"/>
          </p:cNvCxnSpPr>
          <p:nvPr/>
        </p:nvCxnSpPr>
        <p:spPr bwMode="auto">
          <a:xfrm flipH="1">
            <a:off x="696685" y="1191016"/>
            <a:ext cx="293914" cy="74573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5036FAB-D9CA-CF4F-887F-B408563FA804}"/>
              </a:ext>
            </a:extLst>
          </p:cNvPr>
          <p:cNvCxnSpPr>
            <a:cxnSpLocks/>
            <a:endCxn id="10" idx="0"/>
          </p:cNvCxnSpPr>
          <p:nvPr/>
        </p:nvCxnSpPr>
        <p:spPr bwMode="auto">
          <a:xfrm flipH="1">
            <a:off x="696685" y="1232415"/>
            <a:ext cx="321130" cy="193169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A68D0BE-0A3B-B34C-BF30-9FD98084B9FF}"/>
              </a:ext>
            </a:extLst>
          </p:cNvPr>
          <p:cNvSpPr/>
          <p:nvPr/>
        </p:nvSpPr>
        <p:spPr bwMode="auto">
          <a:xfrm>
            <a:off x="1839686" y="2899197"/>
            <a:ext cx="158931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Sort R2 Locally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BE2347-5596-634C-A065-6487E449718F}"/>
              </a:ext>
            </a:extLst>
          </p:cNvPr>
          <p:cNvSpPr/>
          <p:nvPr/>
        </p:nvSpPr>
        <p:spPr bwMode="auto">
          <a:xfrm>
            <a:off x="1839686" y="4070288"/>
            <a:ext cx="158931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Sort R3 Locally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16AEF4B-C35B-C747-82A4-E2E717089BC6}"/>
              </a:ext>
            </a:extLst>
          </p:cNvPr>
          <p:cNvSpPr/>
          <p:nvPr/>
        </p:nvSpPr>
        <p:spPr bwMode="auto">
          <a:xfrm>
            <a:off x="1839686" y="5241379"/>
            <a:ext cx="158931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Sort R4 Locally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60E14D7-BBB1-1845-9365-4673FF33495D}"/>
              </a:ext>
            </a:extLst>
          </p:cNvPr>
          <p:cNvSpPr/>
          <p:nvPr/>
        </p:nvSpPr>
        <p:spPr bwMode="auto">
          <a:xfrm>
            <a:off x="6509657" y="1728106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Sort received tuples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2CF30AF-D783-7946-B38F-23E5212B44F7}"/>
              </a:ext>
            </a:extLst>
          </p:cNvPr>
          <p:cNvSpPr/>
          <p:nvPr/>
        </p:nvSpPr>
        <p:spPr bwMode="auto">
          <a:xfrm>
            <a:off x="6509657" y="2899197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Sort received tuples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85679D1-6863-904E-9A7C-065CFB4AFFDF}"/>
              </a:ext>
            </a:extLst>
          </p:cNvPr>
          <p:cNvSpPr/>
          <p:nvPr/>
        </p:nvSpPr>
        <p:spPr bwMode="auto">
          <a:xfrm>
            <a:off x="6509657" y="4070288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Sort received tuples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F53167-D373-AF4D-840D-C04BC18BB2A6}"/>
              </a:ext>
            </a:extLst>
          </p:cNvPr>
          <p:cNvSpPr/>
          <p:nvPr/>
        </p:nvSpPr>
        <p:spPr bwMode="auto">
          <a:xfrm>
            <a:off x="6509657" y="5241379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Sort received tuples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367F8C-31B3-2A4B-870B-E837A159D3D2}"/>
              </a:ext>
            </a:extLst>
          </p:cNvPr>
          <p:cNvCxnSpPr>
            <a:cxnSpLocks/>
            <a:stCxn id="2" idx="3"/>
            <a:endCxn id="22" idx="1"/>
          </p:cNvCxnSpPr>
          <p:nvPr/>
        </p:nvCxnSpPr>
        <p:spPr bwMode="auto">
          <a:xfrm>
            <a:off x="3428999" y="2143125"/>
            <a:ext cx="308065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C784009-129A-E341-BA17-4A2D747D6FBF}"/>
              </a:ext>
            </a:extLst>
          </p:cNvPr>
          <p:cNvCxnSpPr>
            <a:cxnSpLocks/>
            <a:stCxn id="2" idx="3"/>
            <a:endCxn id="23" idx="1"/>
          </p:cNvCxnSpPr>
          <p:nvPr/>
        </p:nvCxnSpPr>
        <p:spPr bwMode="auto">
          <a:xfrm>
            <a:off x="3428999" y="2143125"/>
            <a:ext cx="3080658" cy="117109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944FA9-7348-DD49-9826-B85F1F59505B}"/>
              </a:ext>
            </a:extLst>
          </p:cNvPr>
          <p:cNvCxnSpPr>
            <a:cxnSpLocks/>
            <a:stCxn id="2" idx="3"/>
            <a:endCxn id="25" idx="1"/>
          </p:cNvCxnSpPr>
          <p:nvPr/>
        </p:nvCxnSpPr>
        <p:spPr bwMode="auto">
          <a:xfrm>
            <a:off x="3428999" y="2143125"/>
            <a:ext cx="3080658" cy="351327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DD2D1FB-954F-9548-8013-DCE3568805CD}"/>
              </a:ext>
            </a:extLst>
          </p:cNvPr>
          <p:cNvCxnSpPr>
            <a:cxnSpLocks/>
            <a:stCxn id="2" idx="3"/>
            <a:endCxn id="24" idx="1"/>
          </p:cNvCxnSpPr>
          <p:nvPr/>
        </p:nvCxnSpPr>
        <p:spPr bwMode="auto">
          <a:xfrm>
            <a:off x="3428999" y="2143125"/>
            <a:ext cx="3080658" cy="23421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AD4EB114-9F7D-F745-BADB-F5D4467E3CF4}"/>
              </a:ext>
            </a:extLst>
          </p:cNvPr>
          <p:cNvSpPr txBox="1"/>
          <p:nvPr/>
        </p:nvSpPr>
        <p:spPr>
          <a:xfrm>
            <a:off x="3936299" y="1810601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tuples with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R.a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 &lt; 100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9FFF4B-8C6C-5545-BB33-EBFA1D25C553}"/>
              </a:ext>
            </a:extLst>
          </p:cNvPr>
          <p:cNvSpPr txBox="1"/>
          <p:nvPr/>
        </p:nvSpPr>
        <p:spPr>
          <a:xfrm>
            <a:off x="4495800" y="2354035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100 &lt;=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R.a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 &lt; 200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DCB410-FC53-CE40-A16E-2B28B908751C}"/>
              </a:ext>
            </a:extLst>
          </p:cNvPr>
          <p:cNvSpPr txBox="1"/>
          <p:nvPr/>
        </p:nvSpPr>
        <p:spPr>
          <a:xfrm>
            <a:off x="4273756" y="4194560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500 &lt;=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R.a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5929822-35A5-2B43-8212-68DBA37F1048}"/>
              </a:ext>
            </a:extLst>
          </p:cNvPr>
          <p:cNvSpPr txBox="1"/>
          <p:nvPr/>
        </p:nvSpPr>
        <p:spPr>
          <a:xfrm>
            <a:off x="4722232" y="3213947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200 &lt;=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R.a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 &lt; 500</a:t>
            </a:r>
          </a:p>
        </p:txBody>
      </p:sp>
      <p:grpSp>
        <p:nvGrpSpPr>
          <p:cNvPr id="54280" name="Group 54279">
            <a:extLst>
              <a:ext uri="{FF2B5EF4-FFF2-40B4-BE49-F238E27FC236}">
                <a16:creationId xmlns:a16="http://schemas.microsoft.com/office/drawing/2014/main" id="{FCB4A360-DAEB-164A-856C-27FBE51EEC50}"/>
              </a:ext>
            </a:extLst>
          </p:cNvPr>
          <p:cNvGrpSpPr/>
          <p:nvPr/>
        </p:nvGrpSpPr>
        <p:grpSpPr>
          <a:xfrm>
            <a:off x="3428999" y="2143125"/>
            <a:ext cx="3080658" cy="3997443"/>
            <a:chOff x="3428999" y="2143125"/>
            <a:chExt cx="3080658" cy="3997443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78D4C2FD-D6C4-1445-B0FF-84644DDAD597}"/>
                </a:ext>
              </a:extLst>
            </p:cNvPr>
            <p:cNvCxnSpPr>
              <a:cxnSpLocks/>
              <a:endCxn id="22" idx="1"/>
            </p:cNvCxnSpPr>
            <p:nvPr/>
          </p:nvCxnSpPr>
          <p:spPr bwMode="auto">
            <a:xfrm flipV="1">
              <a:off x="3428999" y="2143125"/>
              <a:ext cx="3080658" cy="119138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8FFD7C1-4EB1-1149-9D7F-120164B268E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28999" y="3334508"/>
              <a:ext cx="3080658" cy="654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44AB2CB2-2F38-4445-8F6D-2808FE851B2A}"/>
                </a:ext>
              </a:extLst>
            </p:cNvPr>
            <p:cNvCxnSpPr>
              <a:cxnSpLocks/>
              <a:endCxn id="25" idx="1"/>
            </p:cNvCxnSpPr>
            <p:nvPr/>
          </p:nvCxnSpPr>
          <p:spPr bwMode="auto">
            <a:xfrm>
              <a:off x="3428999" y="3334508"/>
              <a:ext cx="3080658" cy="232189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F8ACECD-A6C4-1C4F-96CA-5DE0E4AF47E7}"/>
                </a:ext>
              </a:extLst>
            </p:cNvPr>
            <p:cNvCxnSpPr>
              <a:cxnSpLocks/>
              <a:endCxn id="24" idx="1"/>
            </p:cNvCxnSpPr>
            <p:nvPr/>
          </p:nvCxnSpPr>
          <p:spPr bwMode="auto">
            <a:xfrm>
              <a:off x="3428999" y="3334508"/>
              <a:ext cx="3080658" cy="1150799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5754B387-8ABE-8C43-B7A6-09D0C5EA3C5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72540" y="4225964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A53F8078-991B-A543-8B6D-B1487419831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57B46177-BC7F-2547-AA2F-2A0A26E988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3E4A913B-EEA0-9F46-9ABA-65C95E587E6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6F289C5C-72DC-8A47-A626-ADAB931A883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83423" y="5329090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6DD701D7-6F2E-6743-B31F-FC4AB2F10C3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966D3A08-598C-5B43-9D5A-075FDD2E478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C3B9B882-855B-BA41-AF42-B984A4DC343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54290" name="TextBox 54289">
            <a:extLst>
              <a:ext uri="{FF2B5EF4-FFF2-40B4-BE49-F238E27FC236}">
                <a16:creationId xmlns:a16="http://schemas.microsoft.com/office/drawing/2014/main" id="{7DC21F9D-0132-7042-A50A-FF28C2BCB7A6}"/>
              </a:ext>
            </a:extLst>
          </p:cNvPr>
          <p:cNvSpPr txBox="1"/>
          <p:nvPr/>
        </p:nvSpPr>
        <p:spPr>
          <a:xfrm>
            <a:off x="3475818" y="6325240"/>
            <a:ext cx="3078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Shuffle – typically expensive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2007FEE-B25B-E145-9780-894CB9D7502F}"/>
              </a:ext>
            </a:extLst>
          </p:cNvPr>
          <p:cNvSpPr txBox="1"/>
          <p:nvPr/>
        </p:nvSpPr>
        <p:spPr>
          <a:xfrm>
            <a:off x="5559318" y="635849"/>
            <a:ext cx="2797629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Can be same machines or different</a:t>
            </a:r>
          </a:p>
        </p:txBody>
      </p:sp>
    </p:spTree>
    <p:extLst>
      <p:ext uri="{BB962C8B-B14F-4D97-AF65-F5344CB8AC3E}">
        <p14:creationId xmlns:p14="http://schemas.microsoft.com/office/powerpoint/2010/main" val="1223401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35" grpId="0"/>
      <p:bldP spid="38" grpId="0"/>
      <p:bldP spid="39" grpId="0"/>
      <p:bldP spid="40" grpId="0"/>
      <p:bldP spid="54290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 charset="0"/>
              </a:rPr>
              <a:t>Parallel Join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</a:rPr>
              <a:t>Hash-based approach</a:t>
            </a:r>
          </a:p>
          <a:p>
            <a:pPr lvl="1"/>
            <a:r>
              <a:rPr lang="en-US" dirty="0">
                <a:latin typeface="Helvetica" charset="0"/>
              </a:rPr>
              <a:t>Very similar to how partitioning hash join works (i.e., the variant we saw for the case when the relations don’t fit in memory)</a:t>
            </a:r>
          </a:p>
          <a:p>
            <a:pPr lvl="1"/>
            <a:r>
              <a:rPr lang="en-US" dirty="0">
                <a:latin typeface="Helvetica" charset="0"/>
              </a:rPr>
              <a:t>Most common for </a:t>
            </a:r>
            <a:r>
              <a:rPr lang="en-US" dirty="0" err="1">
                <a:latin typeface="Helvetica" charset="0"/>
              </a:rPr>
              <a:t>equi</a:t>
            </a:r>
            <a:r>
              <a:rPr lang="en-US" dirty="0">
                <a:latin typeface="Helvetica" charset="0"/>
              </a:rPr>
              <a:t>-joins where hashing can be used</a:t>
            </a:r>
          </a:p>
          <a:p>
            <a:pPr lvl="1"/>
            <a:r>
              <a:rPr lang="en-US" dirty="0">
                <a:latin typeface="Helvetica" charset="0"/>
              </a:rPr>
              <a:t>Easier to guarantee balanced work </a:t>
            </a:r>
          </a:p>
          <a:p>
            <a:pPr lvl="1"/>
            <a:endParaRPr lang="en-US" dirty="0">
              <a:latin typeface="Helvetica" charset="0"/>
            </a:endParaRPr>
          </a:p>
          <a:p>
            <a:r>
              <a:rPr lang="en-US" dirty="0">
                <a:latin typeface="Helvetica" charset="0"/>
              </a:rPr>
              <a:t>Sort-based approach</a:t>
            </a:r>
          </a:p>
          <a:p>
            <a:pPr lvl="1"/>
            <a:r>
              <a:rPr lang="en-US" dirty="0">
                <a:latin typeface="Helvetica" charset="0"/>
              </a:rPr>
              <a:t>Similar to the parallel sort approach</a:t>
            </a:r>
          </a:p>
          <a:p>
            <a:pPr lvl="1"/>
            <a:r>
              <a:rPr lang="en-US" dirty="0">
                <a:latin typeface="Helvetica" charset="0"/>
              </a:rPr>
              <a:t>Both relations sorted using the same key</a:t>
            </a:r>
          </a:p>
          <a:p>
            <a:pPr lvl="1"/>
            <a:r>
              <a:rPr lang="en-US" dirty="0">
                <a:latin typeface="Helvetica" charset="0"/>
              </a:rPr>
              <a:t>Same processor used for merging in the second phase for both relations</a:t>
            </a:r>
          </a:p>
          <a:p>
            <a:pPr lvl="1"/>
            <a:endParaRPr lang="en-US" dirty="0">
              <a:latin typeface="Helvetica" charset="0"/>
            </a:endParaRPr>
          </a:p>
          <a:p>
            <a:endParaRPr lang="en-US" dirty="0"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4562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85725"/>
            <a:ext cx="8077200" cy="609600"/>
          </a:xfrm>
        </p:spPr>
        <p:txBody>
          <a:bodyPr/>
          <a:lstStyle/>
          <a:p>
            <a:r>
              <a:rPr lang="en-US" dirty="0">
                <a:latin typeface="Helvetica" charset="0"/>
              </a:rPr>
              <a:t>Hash-based Parallel Join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0BDE40-B2FB-5A49-A321-EE33179DE01F}"/>
              </a:ext>
            </a:extLst>
          </p:cNvPr>
          <p:cNvSpPr/>
          <p:nvPr/>
        </p:nvSpPr>
        <p:spPr bwMode="auto">
          <a:xfrm>
            <a:off x="1328056" y="1728106"/>
            <a:ext cx="21009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R1 and Partition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S1 and Partition</a:t>
            </a:r>
          </a:p>
        </p:txBody>
      </p:sp>
      <p:sp>
        <p:nvSpPr>
          <p:cNvPr id="3" name="Magnetic Disk 2">
            <a:extLst>
              <a:ext uri="{FF2B5EF4-FFF2-40B4-BE49-F238E27FC236}">
                <a16:creationId xmlns:a16="http://schemas.microsoft.com/office/drawing/2014/main" id="{1373F29B-DF03-FA4C-9A11-F11101F92EAB}"/>
              </a:ext>
            </a:extLst>
          </p:cNvPr>
          <p:cNvSpPr/>
          <p:nvPr/>
        </p:nvSpPr>
        <p:spPr bwMode="auto">
          <a:xfrm>
            <a:off x="283029" y="5480957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R4, S4</a:t>
            </a:r>
          </a:p>
        </p:txBody>
      </p:sp>
      <p:sp>
        <p:nvSpPr>
          <p:cNvPr id="9" name="Magnetic Disk 8">
            <a:extLst>
              <a:ext uri="{FF2B5EF4-FFF2-40B4-BE49-F238E27FC236}">
                <a16:creationId xmlns:a16="http://schemas.microsoft.com/office/drawing/2014/main" id="{C141B006-4E53-A745-AB20-69BDC9E5F139}"/>
              </a:ext>
            </a:extLst>
          </p:cNvPr>
          <p:cNvSpPr/>
          <p:nvPr/>
        </p:nvSpPr>
        <p:spPr bwMode="auto">
          <a:xfrm>
            <a:off x="283029" y="4286248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R3, S3</a:t>
            </a:r>
          </a:p>
        </p:txBody>
      </p:sp>
      <p:sp>
        <p:nvSpPr>
          <p:cNvPr id="10" name="Magnetic Disk 9">
            <a:extLst>
              <a:ext uri="{FF2B5EF4-FFF2-40B4-BE49-F238E27FC236}">
                <a16:creationId xmlns:a16="http://schemas.microsoft.com/office/drawing/2014/main" id="{60FA2041-24ED-1544-9EFF-F64F3BF2B225}"/>
              </a:ext>
            </a:extLst>
          </p:cNvPr>
          <p:cNvSpPr/>
          <p:nvPr/>
        </p:nvSpPr>
        <p:spPr bwMode="auto">
          <a:xfrm>
            <a:off x="283029" y="2955470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R2, S2</a:t>
            </a:r>
          </a:p>
        </p:txBody>
      </p:sp>
      <p:sp>
        <p:nvSpPr>
          <p:cNvPr id="11" name="Magnetic Disk 10">
            <a:extLst>
              <a:ext uri="{FF2B5EF4-FFF2-40B4-BE49-F238E27FC236}">
                <a16:creationId xmlns:a16="http://schemas.microsoft.com/office/drawing/2014/main" id="{6B65F651-1515-A048-BDAC-ADFC10E71931}"/>
              </a:ext>
            </a:extLst>
          </p:cNvPr>
          <p:cNvSpPr/>
          <p:nvPr/>
        </p:nvSpPr>
        <p:spPr bwMode="auto">
          <a:xfrm>
            <a:off x="283029" y="1728106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R1, S1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68D0BE-0A3B-B34C-BF30-9FD98084B9FF}"/>
              </a:ext>
            </a:extLst>
          </p:cNvPr>
          <p:cNvSpPr/>
          <p:nvPr/>
        </p:nvSpPr>
        <p:spPr bwMode="auto">
          <a:xfrm>
            <a:off x="1328056" y="2899197"/>
            <a:ext cx="21009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R2 and Partition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S2 and Partition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BE2347-5596-634C-A065-6487E449718F}"/>
              </a:ext>
            </a:extLst>
          </p:cNvPr>
          <p:cNvSpPr/>
          <p:nvPr/>
        </p:nvSpPr>
        <p:spPr bwMode="auto">
          <a:xfrm>
            <a:off x="1328056" y="4070288"/>
            <a:ext cx="21009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R3 and Partition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S3 and Partition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16AEF4B-C35B-C747-82A4-E2E717089BC6}"/>
              </a:ext>
            </a:extLst>
          </p:cNvPr>
          <p:cNvSpPr/>
          <p:nvPr/>
        </p:nvSpPr>
        <p:spPr bwMode="auto">
          <a:xfrm>
            <a:off x="1328056" y="5241379"/>
            <a:ext cx="21009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R4 and Partition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S4 and Partition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60E14D7-BBB1-1845-9365-4673FF33495D}"/>
              </a:ext>
            </a:extLst>
          </p:cNvPr>
          <p:cNvSpPr/>
          <p:nvPr/>
        </p:nvSpPr>
        <p:spPr bwMode="auto">
          <a:xfrm>
            <a:off x="6509657" y="1728106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Join the R and 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tuples with h(a) =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2CF30AF-D783-7946-B38F-23E5212B44F7}"/>
              </a:ext>
            </a:extLst>
          </p:cNvPr>
          <p:cNvSpPr/>
          <p:nvPr/>
        </p:nvSpPr>
        <p:spPr bwMode="auto">
          <a:xfrm>
            <a:off x="6509657" y="2899197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Join the R and 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tuples with h(a) = 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85679D1-6863-904E-9A7C-065CFB4AFFDF}"/>
              </a:ext>
            </a:extLst>
          </p:cNvPr>
          <p:cNvSpPr/>
          <p:nvPr/>
        </p:nvSpPr>
        <p:spPr bwMode="auto">
          <a:xfrm>
            <a:off x="6509657" y="4070288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Join the R and 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tuples with h(a) = 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F53167-D373-AF4D-840D-C04BC18BB2A6}"/>
              </a:ext>
            </a:extLst>
          </p:cNvPr>
          <p:cNvSpPr/>
          <p:nvPr/>
        </p:nvSpPr>
        <p:spPr bwMode="auto">
          <a:xfrm>
            <a:off x="6509657" y="5241379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Join the R and 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tuples with h(a) = 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367F8C-31B3-2A4B-870B-E837A159D3D2}"/>
              </a:ext>
            </a:extLst>
          </p:cNvPr>
          <p:cNvCxnSpPr>
            <a:cxnSpLocks/>
            <a:stCxn id="2" idx="3"/>
            <a:endCxn id="22" idx="1"/>
          </p:cNvCxnSpPr>
          <p:nvPr/>
        </p:nvCxnSpPr>
        <p:spPr bwMode="auto">
          <a:xfrm>
            <a:off x="3428999" y="2143125"/>
            <a:ext cx="308065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C784009-129A-E341-BA17-4A2D747D6FBF}"/>
              </a:ext>
            </a:extLst>
          </p:cNvPr>
          <p:cNvCxnSpPr>
            <a:cxnSpLocks/>
            <a:stCxn id="2" idx="3"/>
            <a:endCxn id="23" idx="1"/>
          </p:cNvCxnSpPr>
          <p:nvPr/>
        </p:nvCxnSpPr>
        <p:spPr bwMode="auto">
          <a:xfrm>
            <a:off x="3428999" y="2143125"/>
            <a:ext cx="3080658" cy="117109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944FA9-7348-DD49-9826-B85F1F59505B}"/>
              </a:ext>
            </a:extLst>
          </p:cNvPr>
          <p:cNvCxnSpPr>
            <a:cxnSpLocks/>
            <a:stCxn id="2" idx="3"/>
            <a:endCxn id="25" idx="1"/>
          </p:cNvCxnSpPr>
          <p:nvPr/>
        </p:nvCxnSpPr>
        <p:spPr bwMode="auto">
          <a:xfrm>
            <a:off x="3428999" y="2143125"/>
            <a:ext cx="3080658" cy="351327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DD2D1FB-954F-9548-8013-DCE3568805CD}"/>
              </a:ext>
            </a:extLst>
          </p:cNvPr>
          <p:cNvCxnSpPr>
            <a:cxnSpLocks/>
            <a:stCxn id="2" idx="3"/>
            <a:endCxn id="24" idx="1"/>
          </p:cNvCxnSpPr>
          <p:nvPr/>
        </p:nvCxnSpPr>
        <p:spPr bwMode="auto">
          <a:xfrm>
            <a:off x="3428999" y="2143125"/>
            <a:ext cx="3080658" cy="23421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AD4EB114-9F7D-F745-BADB-F5D4467E3CF4}"/>
              </a:ext>
            </a:extLst>
          </p:cNvPr>
          <p:cNvSpPr txBox="1"/>
          <p:nvPr/>
        </p:nvSpPr>
        <p:spPr>
          <a:xfrm>
            <a:off x="3897295" y="1614993"/>
            <a:ext cx="2235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R1 and S1 tuples with h(a) =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9FFF4B-8C6C-5545-BB33-EBFA1D25C553}"/>
              </a:ext>
            </a:extLst>
          </p:cNvPr>
          <p:cNvSpPr txBox="1"/>
          <p:nvPr/>
        </p:nvSpPr>
        <p:spPr>
          <a:xfrm>
            <a:off x="4495800" y="2354035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h(a) =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DCB410-FC53-CE40-A16E-2B28B908751C}"/>
              </a:ext>
            </a:extLst>
          </p:cNvPr>
          <p:cNvSpPr txBox="1"/>
          <p:nvPr/>
        </p:nvSpPr>
        <p:spPr>
          <a:xfrm>
            <a:off x="4273756" y="4194560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h(a) = 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5929822-35A5-2B43-8212-68DBA37F1048}"/>
              </a:ext>
            </a:extLst>
          </p:cNvPr>
          <p:cNvSpPr txBox="1"/>
          <p:nvPr/>
        </p:nvSpPr>
        <p:spPr>
          <a:xfrm>
            <a:off x="4722232" y="3213947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h(a) = 3</a:t>
            </a:r>
          </a:p>
        </p:txBody>
      </p:sp>
      <p:grpSp>
        <p:nvGrpSpPr>
          <p:cNvPr id="54280" name="Group 54279">
            <a:extLst>
              <a:ext uri="{FF2B5EF4-FFF2-40B4-BE49-F238E27FC236}">
                <a16:creationId xmlns:a16="http://schemas.microsoft.com/office/drawing/2014/main" id="{FCB4A360-DAEB-164A-856C-27FBE51EEC50}"/>
              </a:ext>
            </a:extLst>
          </p:cNvPr>
          <p:cNvGrpSpPr/>
          <p:nvPr/>
        </p:nvGrpSpPr>
        <p:grpSpPr>
          <a:xfrm>
            <a:off x="3428999" y="2138213"/>
            <a:ext cx="3080658" cy="3997443"/>
            <a:chOff x="3428999" y="2143125"/>
            <a:chExt cx="3080658" cy="3997443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78D4C2FD-D6C4-1445-B0FF-84644DDAD597}"/>
                </a:ext>
              </a:extLst>
            </p:cNvPr>
            <p:cNvCxnSpPr>
              <a:cxnSpLocks/>
              <a:endCxn id="22" idx="1"/>
            </p:cNvCxnSpPr>
            <p:nvPr/>
          </p:nvCxnSpPr>
          <p:spPr bwMode="auto">
            <a:xfrm flipV="1">
              <a:off x="3428999" y="2143125"/>
              <a:ext cx="3080658" cy="119138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8FFD7C1-4EB1-1149-9D7F-120164B268E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28999" y="3334508"/>
              <a:ext cx="3080658" cy="654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44AB2CB2-2F38-4445-8F6D-2808FE851B2A}"/>
                </a:ext>
              </a:extLst>
            </p:cNvPr>
            <p:cNvCxnSpPr>
              <a:cxnSpLocks/>
              <a:endCxn id="25" idx="1"/>
            </p:cNvCxnSpPr>
            <p:nvPr/>
          </p:nvCxnSpPr>
          <p:spPr bwMode="auto">
            <a:xfrm>
              <a:off x="3428999" y="3334508"/>
              <a:ext cx="3080658" cy="232189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F8ACECD-A6C4-1C4F-96CA-5DE0E4AF47E7}"/>
                </a:ext>
              </a:extLst>
            </p:cNvPr>
            <p:cNvCxnSpPr>
              <a:cxnSpLocks/>
              <a:endCxn id="24" idx="1"/>
            </p:cNvCxnSpPr>
            <p:nvPr/>
          </p:nvCxnSpPr>
          <p:spPr bwMode="auto">
            <a:xfrm>
              <a:off x="3428999" y="3334508"/>
              <a:ext cx="3080658" cy="1150799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5754B387-8ABE-8C43-B7A6-09D0C5EA3C5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72540" y="4225964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A53F8078-991B-A543-8B6D-B1487419831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57B46177-BC7F-2547-AA2F-2A0A26E988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3E4A913B-EEA0-9F46-9ABA-65C95E587E6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6F289C5C-72DC-8A47-A626-ADAB931A883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83423" y="5329090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6DD701D7-6F2E-6743-B31F-FC4AB2F10C3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966D3A08-598C-5B43-9D5A-075FDD2E478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C3B9B882-855B-BA41-AF42-B984A4DC343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54290" name="TextBox 54289">
            <a:extLst>
              <a:ext uri="{FF2B5EF4-FFF2-40B4-BE49-F238E27FC236}">
                <a16:creationId xmlns:a16="http://schemas.microsoft.com/office/drawing/2014/main" id="{7DC21F9D-0132-7042-A50A-FF28C2BCB7A6}"/>
              </a:ext>
            </a:extLst>
          </p:cNvPr>
          <p:cNvSpPr txBox="1"/>
          <p:nvPr/>
        </p:nvSpPr>
        <p:spPr>
          <a:xfrm>
            <a:off x="3475818" y="6325240"/>
            <a:ext cx="3078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Shuffle – typically expensive</a:t>
            </a:r>
          </a:p>
        </p:txBody>
      </p:sp>
    </p:spTree>
    <p:extLst>
      <p:ext uri="{BB962C8B-B14F-4D97-AF65-F5344CB8AC3E}">
        <p14:creationId xmlns:p14="http://schemas.microsoft.com/office/powerpoint/2010/main" val="2335693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35" grpId="0"/>
      <p:bldP spid="38" grpId="0"/>
      <p:bldP spid="39" grpId="0"/>
      <p:bldP spid="40" grpId="0"/>
      <p:bldP spid="54290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 charset="0"/>
              </a:rPr>
              <a:t>Fragment-and-Replicate Join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14388" y="1093788"/>
            <a:ext cx="7661275" cy="37830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>
                <a:latin typeface="Helvetica" charset="0"/>
              </a:rPr>
              <a:t>Partitioning not possible for some join conditions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Helvetica" charset="0"/>
                <a:ea typeface="ＭＳ Ｐゴシック" charset="0"/>
              </a:rPr>
              <a:t>E.g., non-equijoin conditions, such as </a:t>
            </a:r>
            <a:r>
              <a:rPr lang="en-US" dirty="0" err="1">
                <a:latin typeface="Helvetica" charset="0"/>
                <a:ea typeface="ＭＳ Ｐゴシック" charset="0"/>
              </a:rPr>
              <a:t>r.A</a:t>
            </a:r>
            <a:r>
              <a:rPr lang="en-US" dirty="0">
                <a:latin typeface="Helvetica" charset="0"/>
                <a:ea typeface="ＭＳ Ｐゴシック" charset="0"/>
              </a:rPr>
              <a:t> &gt; </a:t>
            </a:r>
            <a:r>
              <a:rPr lang="en-US" dirty="0" err="1">
                <a:latin typeface="Helvetica" charset="0"/>
                <a:ea typeface="ＭＳ Ｐゴシック" charset="0"/>
              </a:rPr>
              <a:t>s.B.</a:t>
            </a:r>
            <a:endParaRPr lang="en-US" dirty="0">
              <a:latin typeface="Helvetica" charset="0"/>
              <a:ea typeface="ＭＳ Ｐゴシック" charset="0"/>
            </a:endParaRPr>
          </a:p>
          <a:p>
            <a:pPr>
              <a:lnSpc>
                <a:spcPct val="90000"/>
              </a:lnSpc>
            </a:pPr>
            <a:endParaRPr lang="en-US" dirty="0">
              <a:latin typeface="Helvetica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Helvetica" charset="0"/>
              </a:rPr>
              <a:t>For joins were partitioning is not applicable, parallelization  can be accomplished by </a:t>
            </a:r>
            <a:r>
              <a:rPr lang="en-US" b="1" dirty="0">
                <a:solidFill>
                  <a:srgbClr val="000099"/>
                </a:solidFill>
                <a:latin typeface="Helvetica" charset="0"/>
              </a:rPr>
              <a:t>fragment and replicate</a:t>
            </a:r>
            <a:r>
              <a:rPr lang="en-US" dirty="0">
                <a:latin typeface="Helvetica" charset="0"/>
              </a:rPr>
              <a:t> technique</a:t>
            </a:r>
          </a:p>
          <a:p>
            <a:pPr>
              <a:lnSpc>
                <a:spcPct val="90000"/>
              </a:lnSpc>
            </a:pPr>
            <a:endParaRPr lang="en-US" dirty="0">
              <a:latin typeface="Helvetica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Helvetica" charset="0"/>
              </a:rPr>
              <a:t>Special case – </a:t>
            </a:r>
            <a:r>
              <a:rPr lang="en-US" b="1" dirty="0">
                <a:solidFill>
                  <a:srgbClr val="000099"/>
                </a:solidFill>
                <a:latin typeface="Helvetica" charset="0"/>
              </a:rPr>
              <a:t>asymmetric fragment-and-replicate</a:t>
            </a:r>
            <a:r>
              <a:rPr lang="en-US" dirty="0">
                <a:latin typeface="Helvetica" charset="0"/>
              </a:rPr>
              <a:t>: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Helvetica" charset="0"/>
                <a:ea typeface="ＭＳ Ｐゴシック" charset="0"/>
              </a:rPr>
              <a:t>One of the relations, say </a:t>
            </a:r>
            <a:r>
              <a:rPr lang="en-US" i="1" dirty="0">
                <a:latin typeface="Helvetica" charset="0"/>
                <a:ea typeface="ＭＳ Ｐゴシック" charset="0"/>
              </a:rPr>
              <a:t>r</a:t>
            </a:r>
            <a:r>
              <a:rPr lang="en-US" dirty="0">
                <a:latin typeface="Helvetica" charset="0"/>
                <a:ea typeface="ＭＳ Ｐゴシック" charset="0"/>
              </a:rPr>
              <a:t>, is partitioned; any partitioning technique can be used.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Helvetica" charset="0"/>
                <a:ea typeface="ＭＳ Ｐゴシック" charset="0"/>
              </a:rPr>
              <a:t>The other relation, </a:t>
            </a:r>
            <a:r>
              <a:rPr lang="en-US" i="1" dirty="0">
                <a:latin typeface="Helvetica" charset="0"/>
                <a:ea typeface="ＭＳ Ｐゴシック" charset="0"/>
              </a:rPr>
              <a:t>s</a:t>
            </a:r>
            <a:r>
              <a:rPr lang="en-US" dirty="0">
                <a:latin typeface="Helvetica" charset="0"/>
                <a:ea typeface="ＭＳ Ｐゴシック" charset="0"/>
              </a:rPr>
              <a:t>, is replicated across all the processors.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Helvetica" charset="0"/>
                <a:ea typeface="ＭＳ Ｐゴシック" charset="0"/>
              </a:rPr>
              <a:t>Processor </a:t>
            </a:r>
            <a:r>
              <a:rPr lang="en-US" i="1" dirty="0">
                <a:latin typeface="Helvetica" charset="0"/>
                <a:ea typeface="ＭＳ Ｐゴシック" charset="0"/>
              </a:rPr>
              <a:t>P</a:t>
            </a:r>
            <a:r>
              <a:rPr lang="en-US" i="1" baseline="-25000" dirty="0">
                <a:latin typeface="Helvetica" charset="0"/>
                <a:ea typeface="ＭＳ Ｐゴシック" charset="0"/>
              </a:rPr>
              <a:t>i</a:t>
            </a:r>
            <a:r>
              <a:rPr lang="en-US" i="1" dirty="0">
                <a:latin typeface="Helvetica" charset="0"/>
                <a:ea typeface="ＭＳ Ｐゴシック" charset="0"/>
              </a:rPr>
              <a:t> </a:t>
            </a:r>
            <a:r>
              <a:rPr lang="en-US" dirty="0">
                <a:latin typeface="Helvetica" charset="0"/>
                <a:ea typeface="ＭＳ Ｐゴシック" charset="0"/>
              </a:rPr>
              <a:t>then locally computes the join of </a:t>
            </a:r>
            <a:r>
              <a:rPr lang="en-US" i="1" dirty="0" err="1">
                <a:latin typeface="Helvetica" charset="0"/>
                <a:ea typeface="ＭＳ Ｐゴシック" charset="0"/>
              </a:rPr>
              <a:t>r</a:t>
            </a:r>
            <a:r>
              <a:rPr lang="en-US" i="1" baseline="-25000" dirty="0" err="1">
                <a:latin typeface="Helvetica" charset="0"/>
                <a:ea typeface="ＭＳ Ｐゴシック" charset="0"/>
              </a:rPr>
              <a:t>i</a:t>
            </a:r>
            <a:r>
              <a:rPr lang="en-US" i="1" dirty="0">
                <a:latin typeface="Helvetica" charset="0"/>
                <a:ea typeface="ＭＳ Ｐゴシック" charset="0"/>
              </a:rPr>
              <a:t> </a:t>
            </a:r>
            <a:r>
              <a:rPr lang="en-US" dirty="0">
                <a:latin typeface="Helvetica" charset="0"/>
                <a:ea typeface="ＭＳ Ｐゴシック" charset="0"/>
              </a:rPr>
              <a:t>with all of s using any join technique.</a:t>
            </a:r>
          </a:p>
        </p:txBody>
      </p:sp>
    </p:spTree>
    <p:extLst>
      <p:ext uri="{BB962C8B-B14F-4D97-AF65-F5344CB8AC3E}">
        <p14:creationId xmlns:p14="http://schemas.microsoft.com/office/powerpoint/2010/main" val="30537897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85725"/>
            <a:ext cx="8077200" cy="609600"/>
          </a:xfrm>
        </p:spPr>
        <p:txBody>
          <a:bodyPr/>
          <a:lstStyle/>
          <a:p>
            <a:r>
              <a:rPr lang="en-US" dirty="0">
                <a:latin typeface="Helvetica" charset="0"/>
              </a:rPr>
              <a:t>Asymmetric Fragment and Replicate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0BDE40-B2FB-5A49-A321-EE33179DE01F}"/>
              </a:ext>
            </a:extLst>
          </p:cNvPr>
          <p:cNvSpPr/>
          <p:nvPr/>
        </p:nvSpPr>
        <p:spPr bwMode="auto">
          <a:xfrm>
            <a:off x="1328056" y="1728106"/>
            <a:ext cx="21009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S1 and send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it around</a:t>
            </a:r>
          </a:p>
        </p:txBody>
      </p:sp>
      <p:sp>
        <p:nvSpPr>
          <p:cNvPr id="3" name="Magnetic Disk 2">
            <a:extLst>
              <a:ext uri="{FF2B5EF4-FFF2-40B4-BE49-F238E27FC236}">
                <a16:creationId xmlns:a16="http://schemas.microsoft.com/office/drawing/2014/main" id="{1373F29B-DF03-FA4C-9A11-F11101F92EAB}"/>
              </a:ext>
            </a:extLst>
          </p:cNvPr>
          <p:cNvSpPr/>
          <p:nvPr/>
        </p:nvSpPr>
        <p:spPr bwMode="auto">
          <a:xfrm>
            <a:off x="283029" y="5480957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R4, S4</a:t>
            </a:r>
          </a:p>
        </p:txBody>
      </p:sp>
      <p:sp>
        <p:nvSpPr>
          <p:cNvPr id="9" name="Magnetic Disk 8">
            <a:extLst>
              <a:ext uri="{FF2B5EF4-FFF2-40B4-BE49-F238E27FC236}">
                <a16:creationId xmlns:a16="http://schemas.microsoft.com/office/drawing/2014/main" id="{C141B006-4E53-A745-AB20-69BDC9E5F139}"/>
              </a:ext>
            </a:extLst>
          </p:cNvPr>
          <p:cNvSpPr/>
          <p:nvPr/>
        </p:nvSpPr>
        <p:spPr bwMode="auto">
          <a:xfrm>
            <a:off x="283029" y="4286248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R3, S3</a:t>
            </a:r>
          </a:p>
        </p:txBody>
      </p:sp>
      <p:sp>
        <p:nvSpPr>
          <p:cNvPr id="10" name="Magnetic Disk 9">
            <a:extLst>
              <a:ext uri="{FF2B5EF4-FFF2-40B4-BE49-F238E27FC236}">
                <a16:creationId xmlns:a16="http://schemas.microsoft.com/office/drawing/2014/main" id="{60FA2041-24ED-1544-9EFF-F64F3BF2B225}"/>
              </a:ext>
            </a:extLst>
          </p:cNvPr>
          <p:cNvSpPr/>
          <p:nvPr/>
        </p:nvSpPr>
        <p:spPr bwMode="auto">
          <a:xfrm>
            <a:off x="283029" y="2955470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R2, S2</a:t>
            </a:r>
          </a:p>
        </p:txBody>
      </p:sp>
      <p:sp>
        <p:nvSpPr>
          <p:cNvPr id="11" name="Magnetic Disk 10">
            <a:extLst>
              <a:ext uri="{FF2B5EF4-FFF2-40B4-BE49-F238E27FC236}">
                <a16:creationId xmlns:a16="http://schemas.microsoft.com/office/drawing/2014/main" id="{6B65F651-1515-A048-BDAC-ADFC10E71931}"/>
              </a:ext>
            </a:extLst>
          </p:cNvPr>
          <p:cNvSpPr/>
          <p:nvPr/>
        </p:nvSpPr>
        <p:spPr bwMode="auto">
          <a:xfrm>
            <a:off x="283029" y="1728106"/>
            <a:ext cx="707570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R1, S1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68D0BE-0A3B-B34C-BF30-9FD98084B9FF}"/>
              </a:ext>
            </a:extLst>
          </p:cNvPr>
          <p:cNvSpPr/>
          <p:nvPr/>
        </p:nvSpPr>
        <p:spPr bwMode="auto">
          <a:xfrm>
            <a:off x="1328056" y="2899197"/>
            <a:ext cx="21009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S2 and send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it around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BE2347-5596-634C-A065-6487E449718F}"/>
              </a:ext>
            </a:extLst>
          </p:cNvPr>
          <p:cNvSpPr/>
          <p:nvPr/>
        </p:nvSpPr>
        <p:spPr bwMode="auto">
          <a:xfrm>
            <a:off x="1328056" y="4070288"/>
            <a:ext cx="21009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S3 and send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it around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16AEF4B-C35B-C747-82A4-E2E717089BC6}"/>
              </a:ext>
            </a:extLst>
          </p:cNvPr>
          <p:cNvSpPr/>
          <p:nvPr/>
        </p:nvSpPr>
        <p:spPr bwMode="auto">
          <a:xfrm>
            <a:off x="1328056" y="5241379"/>
            <a:ext cx="21009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Read S4 and send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it around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60E14D7-BBB1-1845-9365-4673FF33495D}"/>
              </a:ext>
            </a:extLst>
          </p:cNvPr>
          <p:cNvSpPr/>
          <p:nvPr/>
        </p:nvSpPr>
        <p:spPr bwMode="auto">
          <a:xfrm>
            <a:off x="6509657" y="1728106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Join R1 with all of 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2CF30AF-D783-7946-B38F-23E5212B44F7}"/>
              </a:ext>
            </a:extLst>
          </p:cNvPr>
          <p:cNvSpPr/>
          <p:nvPr/>
        </p:nvSpPr>
        <p:spPr bwMode="auto">
          <a:xfrm>
            <a:off x="6509657" y="2899197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Join R2 with all of 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85679D1-6863-904E-9A7C-065CFB4AFFDF}"/>
              </a:ext>
            </a:extLst>
          </p:cNvPr>
          <p:cNvSpPr/>
          <p:nvPr/>
        </p:nvSpPr>
        <p:spPr bwMode="auto">
          <a:xfrm>
            <a:off x="6509657" y="4070288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Join R3 with all of 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F53167-D373-AF4D-840D-C04BC18BB2A6}"/>
              </a:ext>
            </a:extLst>
          </p:cNvPr>
          <p:cNvSpPr/>
          <p:nvPr/>
        </p:nvSpPr>
        <p:spPr bwMode="auto">
          <a:xfrm>
            <a:off x="6509657" y="5241379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Join R4 with all of 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367F8C-31B3-2A4B-870B-E837A159D3D2}"/>
              </a:ext>
            </a:extLst>
          </p:cNvPr>
          <p:cNvCxnSpPr>
            <a:cxnSpLocks/>
            <a:stCxn id="2" idx="3"/>
            <a:endCxn id="22" idx="1"/>
          </p:cNvCxnSpPr>
          <p:nvPr/>
        </p:nvCxnSpPr>
        <p:spPr bwMode="auto">
          <a:xfrm>
            <a:off x="3428999" y="2143125"/>
            <a:ext cx="308065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C784009-129A-E341-BA17-4A2D747D6FBF}"/>
              </a:ext>
            </a:extLst>
          </p:cNvPr>
          <p:cNvCxnSpPr>
            <a:cxnSpLocks/>
            <a:stCxn id="2" idx="3"/>
            <a:endCxn id="23" idx="1"/>
          </p:cNvCxnSpPr>
          <p:nvPr/>
        </p:nvCxnSpPr>
        <p:spPr bwMode="auto">
          <a:xfrm>
            <a:off x="3428999" y="2143125"/>
            <a:ext cx="3080658" cy="117109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5944FA9-7348-DD49-9826-B85F1F59505B}"/>
              </a:ext>
            </a:extLst>
          </p:cNvPr>
          <p:cNvCxnSpPr>
            <a:cxnSpLocks/>
            <a:stCxn id="2" idx="3"/>
            <a:endCxn id="25" idx="1"/>
          </p:cNvCxnSpPr>
          <p:nvPr/>
        </p:nvCxnSpPr>
        <p:spPr bwMode="auto">
          <a:xfrm>
            <a:off x="3428999" y="2143125"/>
            <a:ext cx="3080658" cy="351327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DD2D1FB-954F-9548-8013-DCE3568805CD}"/>
              </a:ext>
            </a:extLst>
          </p:cNvPr>
          <p:cNvCxnSpPr>
            <a:cxnSpLocks/>
            <a:stCxn id="2" idx="3"/>
            <a:endCxn id="24" idx="1"/>
          </p:cNvCxnSpPr>
          <p:nvPr/>
        </p:nvCxnSpPr>
        <p:spPr bwMode="auto">
          <a:xfrm>
            <a:off x="3428999" y="2143125"/>
            <a:ext cx="3080658" cy="23421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AD4EB114-9F7D-F745-BADB-F5D4467E3CF4}"/>
              </a:ext>
            </a:extLst>
          </p:cNvPr>
          <p:cNvSpPr txBox="1"/>
          <p:nvPr/>
        </p:nvSpPr>
        <p:spPr>
          <a:xfrm>
            <a:off x="3897295" y="1614992"/>
            <a:ext cx="2235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All S1 tuples (no need to send if same machine)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9FFF4B-8C6C-5545-BB33-EBFA1D25C553}"/>
              </a:ext>
            </a:extLst>
          </p:cNvPr>
          <p:cNvSpPr txBox="1"/>
          <p:nvPr/>
        </p:nvSpPr>
        <p:spPr>
          <a:xfrm>
            <a:off x="4495800" y="2354035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All S1 tuples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DCB410-FC53-CE40-A16E-2B28B908751C}"/>
              </a:ext>
            </a:extLst>
          </p:cNvPr>
          <p:cNvSpPr txBox="1"/>
          <p:nvPr/>
        </p:nvSpPr>
        <p:spPr>
          <a:xfrm>
            <a:off x="4273756" y="4194560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All S1 tuples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5929822-35A5-2B43-8212-68DBA37F1048}"/>
              </a:ext>
            </a:extLst>
          </p:cNvPr>
          <p:cNvSpPr txBox="1"/>
          <p:nvPr/>
        </p:nvSpPr>
        <p:spPr>
          <a:xfrm>
            <a:off x="4722232" y="3213947"/>
            <a:ext cx="2235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All S1 tuples </a:t>
            </a:r>
          </a:p>
        </p:txBody>
      </p:sp>
      <p:grpSp>
        <p:nvGrpSpPr>
          <p:cNvPr id="54280" name="Group 54279">
            <a:extLst>
              <a:ext uri="{FF2B5EF4-FFF2-40B4-BE49-F238E27FC236}">
                <a16:creationId xmlns:a16="http://schemas.microsoft.com/office/drawing/2014/main" id="{FCB4A360-DAEB-164A-856C-27FBE51EEC50}"/>
              </a:ext>
            </a:extLst>
          </p:cNvPr>
          <p:cNvGrpSpPr/>
          <p:nvPr/>
        </p:nvGrpSpPr>
        <p:grpSpPr>
          <a:xfrm>
            <a:off x="3428999" y="2138213"/>
            <a:ext cx="3080658" cy="3997443"/>
            <a:chOff x="3428999" y="2143125"/>
            <a:chExt cx="3080658" cy="3997443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78D4C2FD-D6C4-1445-B0FF-84644DDAD597}"/>
                </a:ext>
              </a:extLst>
            </p:cNvPr>
            <p:cNvCxnSpPr>
              <a:cxnSpLocks/>
              <a:endCxn id="22" idx="1"/>
            </p:cNvCxnSpPr>
            <p:nvPr/>
          </p:nvCxnSpPr>
          <p:spPr bwMode="auto">
            <a:xfrm flipV="1">
              <a:off x="3428999" y="2143125"/>
              <a:ext cx="3080658" cy="119138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8FFD7C1-4EB1-1149-9D7F-120164B268E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28999" y="3334508"/>
              <a:ext cx="3080658" cy="654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44AB2CB2-2F38-4445-8F6D-2808FE851B2A}"/>
                </a:ext>
              </a:extLst>
            </p:cNvPr>
            <p:cNvCxnSpPr>
              <a:cxnSpLocks/>
              <a:endCxn id="25" idx="1"/>
            </p:cNvCxnSpPr>
            <p:nvPr/>
          </p:nvCxnSpPr>
          <p:spPr bwMode="auto">
            <a:xfrm>
              <a:off x="3428999" y="3334508"/>
              <a:ext cx="3080658" cy="232189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F8ACECD-A6C4-1C4F-96CA-5DE0E4AF47E7}"/>
                </a:ext>
              </a:extLst>
            </p:cNvPr>
            <p:cNvCxnSpPr>
              <a:cxnSpLocks/>
              <a:endCxn id="24" idx="1"/>
            </p:cNvCxnSpPr>
            <p:nvPr/>
          </p:nvCxnSpPr>
          <p:spPr bwMode="auto">
            <a:xfrm>
              <a:off x="3428999" y="3334508"/>
              <a:ext cx="3080658" cy="1150799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5754B387-8ABE-8C43-B7A6-09D0C5EA3C5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72540" y="4225964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A53F8078-991B-A543-8B6D-B1487419831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57B46177-BC7F-2547-AA2F-2A0A26E988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3E4A913B-EEA0-9F46-9ABA-65C95E587E6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6F289C5C-72DC-8A47-A626-ADAB931A883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83423" y="5329090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6DD701D7-6F2E-6743-B31F-FC4AB2F10C3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966D3A08-598C-5B43-9D5A-075FDD2E478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C3B9B882-855B-BA41-AF42-B984A4DC343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476731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35" grpId="0"/>
      <p:bldP spid="38" grpId="0"/>
      <p:bldP spid="39" grpId="0"/>
      <p:bldP spid="40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 charset="0"/>
              </a:rPr>
              <a:t>Grouping/Aggregation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2121" y="977106"/>
            <a:ext cx="7661275" cy="4903787"/>
          </a:xfrm>
        </p:spPr>
        <p:txBody>
          <a:bodyPr/>
          <a:lstStyle/>
          <a:p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Very common operation, especially in Map-Reduce applications</a:t>
            </a:r>
          </a:p>
          <a:p>
            <a:pPr lvl="1"/>
            <a:r>
              <a:rPr lang="en-US" sz="1600" dirty="0">
                <a:latin typeface="Helvetica" charset="0"/>
                <a:ea typeface="MS Mincho" charset="0"/>
                <a:cs typeface="MS Mincho" charset="0"/>
              </a:rPr>
              <a:t>E.g., grouping by “hostnames” or “words” (as in project 5) or “labels” (in ML context), etc.</a:t>
            </a:r>
          </a:p>
          <a:p>
            <a:pPr lvl="1"/>
            <a:r>
              <a:rPr lang="en-US" sz="1600" dirty="0">
                <a:latin typeface="Helvetica" charset="0"/>
                <a:ea typeface="MS Mincho" charset="0"/>
                <a:cs typeface="MS Mincho" charset="0"/>
              </a:rPr>
              <a:t>The idea of distributing data, doing some computations, and collecting results is quite powerful</a:t>
            </a:r>
          </a:p>
          <a:p>
            <a:pPr lvl="1"/>
            <a:r>
              <a:rPr lang="en-US" sz="1600" dirty="0">
                <a:latin typeface="Helvetica" charset="0"/>
                <a:ea typeface="MS Mincho" charset="0"/>
                <a:cs typeface="MS Mincho" charset="0"/>
              </a:rPr>
              <a:t>Even ”joins” can be seen as a “group by” operation (you can group the tuples of the two relations on the join attribute, and then compute join)</a:t>
            </a:r>
            <a:r>
              <a:rPr lang="en-US" sz="1600" baseline="-25000" dirty="0">
                <a:latin typeface="Helvetica" charset="0"/>
                <a:ea typeface="MS Mincho" charset="0"/>
                <a:cs typeface="MS Mincho" charset="0"/>
              </a:rPr>
              <a:t> </a:t>
            </a:r>
            <a:endParaRPr lang="en-US" sz="1600" dirty="0">
              <a:latin typeface="Helvetica" charset="0"/>
              <a:ea typeface="MS Mincho" charset="0"/>
              <a:cs typeface="MS Mincho" charset="0"/>
            </a:endParaRPr>
          </a:p>
          <a:p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Need to differentiate between “</a:t>
            </a:r>
            <a:r>
              <a:rPr lang="en-US" dirty="0" err="1">
                <a:latin typeface="Helvetica" charset="0"/>
                <a:ea typeface="MS Mincho" charset="0"/>
                <a:cs typeface="MS Mincho" charset="0"/>
              </a:rPr>
              <a:t>groupby</a:t>
            </a:r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” and “aggregate” (”reduce”)</a:t>
            </a:r>
          </a:p>
          <a:p>
            <a:pPr lvl="1"/>
            <a:r>
              <a:rPr lang="en-US" sz="1600" b="1" dirty="0" err="1">
                <a:solidFill>
                  <a:srgbClr val="FF0000"/>
                </a:solidFill>
                <a:latin typeface="Helvetica" charset="0"/>
                <a:ea typeface="MS Mincho" charset="0"/>
                <a:cs typeface="MS Mincho" charset="0"/>
              </a:rPr>
              <a:t>Groupby</a:t>
            </a:r>
            <a:r>
              <a:rPr lang="en-US" sz="1600" b="1" dirty="0">
                <a:solidFill>
                  <a:srgbClr val="FF0000"/>
                </a:solidFill>
                <a:latin typeface="Helvetica" charset="0"/>
                <a:ea typeface="MS Mincho" charset="0"/>
                <a:cs typeface="MS Mincho" charset="0"/>
              </a:rPr>
              <a:t>:</a:t>
            </a:r>
            <a:r>
              <a:rPr lang="en-US" sz="1600" dirty="0">
                <a:latin typeface="Helvetica" charset="0"/>
                <a:ea typeface="MS Mincho" charset="0"/>
                <a:cs typeface="MS Mincho" charset="0"/>
              </a:rPr>
              <a:t> For every value of ”group by attribute” (i.e., “key”), collect all tuples/records with that key on a single machine</a:t>
            </a:r>
          </a:p>
          <a:p>
            <a:pPr lvl="1"/>
            <a:r>
              <a:rPr lang="en-US" sz="1600" b="1" dirty="0">
                <a:solidFill>
                  <a:srgbClr val="FF0000"/>
                </a:solidFill>
                <a:latin typeface="Helvetica" charset="0"/>
                <a:ea typeface="MS Mincho" charset="0"/>
                <a:cs typeface="MS Mincho" charset="0"/>
              </a:rPr>
              <a:t>Aggregate/Reduce:</a:t>
            </a:r>
            <a:r>
              <a:rPr lang="en-US" sz="1600" dirty="0">
                <a:latin typeface="Helvetica" charset="0"/>
                <a:ea typeface="MS Mincho" charset="0"/>
                <a:cs typeface="MS Mincho" charset="0"/>
              </a:rPr>
              <a:t> Perform some computation on them, typically reducing the size of the data</a:t>
            </a:r>
          </a:p>
          <a:p>
            <a:pPr lvl="1"/>
            <a:r>
              <a:rPr lang="en-US" sz="1600" dirty="0">
                <a:latin typeface="Helvetica" charset="0"/>
                <a:ea typeface="MS Mincho" charset="0"/>
                <a:cs typeface="MS Mincho" charset="0"/>
              </a:rPr>
              <a:t>Spark has more granular operations than SQL</a:t>
            </a:r>
          </a:p>
          <a:p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Challenges: </a:t>
            </a:r>
          </a:p>
          <a:p>
            <a:pPr lvl="1"/>
            <a:r>
              <a:rPr lang="en-US" sz="1600" dirty="0">
                <a:latin typeface="Helvetica" charset="0"/>
                <a:ea typeface="MS Mincho" charset="0"/>
                <a:cs typeface="MS Mincho" charset="0"/>
              </a:rPr>
              <a:t>Number of keys might be very large</a:t>
            </a:r>
          </a:p>
          <a:p>
            <a:pPr lvl="1"/>
            <a:r>
              <a:rPr lang="en-US" sz="1600" dirty="0">
                <a:latin typeface="Helvetica" charset="0"/>
                <a:ea typeface="MS Mincho" charset="0"/>
                <a:cs typeface="MS Mincho" charset="0"/>
              </a:rPr>
              <a:t>Should try to do as much pre-aggregation as possible</a:t>
            </a:r>
          </a:p>
        </p:txBody>
      </p:sp>
    </p:spTree>
    <p:extLst>
      <p:ext uri="{BB962C8B-B14F-4D97-AF65-F5344CB8AC3E}">
        <p14:creationId xmlns:p14="http://schemas.microsoft.com/office/powerpoint/2010/main" val="3093077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47" grpId="0" uiExpand="1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843642" y="60737"/>
            <a:ext cx="8077200" cy="609600"/>
          </a:xfrm>
        </p:spPr>
        <p:txBody>
          <a:bodyPr/>
          <a:lstStyle/>
          <a:p>
            <a:r>
              <a:rPr lang="en-US" dirty="0">
                <a:latin typeface="Helvetica" charset="0"/>
              </a:rPr>
              <a:t>Scenario 1: Small # of Groups + Reduce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0BDE40-B2FB-5A49-A321-EE33179DE01F}"/>
              </a:ext>
            </a:extLst>
          </p:cNvPr>
          <p:cNvSpPr/>
          <p:nvPr/>
        </p:nvSpPr>
        <p:spPr bwMode="auto">
          <a:xfrm>
            <a:off x="1839686" y="1728106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R1;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partial aggregates</a:t>
            </a:r>
          </a:p>
        </p:txBody>
      </p:sp>
      <p:sp>
        <p:nvSpPr>
          <p:cNvPr id="3" name="Magnetic Disk 2">
            <a:extLst>
              <a:ext uri="{FF2B5EF4-FFF2-40B4-BE49-F238E27FC236}">
                <a16:creationId xmlns:a16="http://schemas.microsoft.com/office/drawing/2014/main" id="{1373F29B-DF03-FA4C-9A11-F11101F92EAB}"/>
              </a:ext>
            </a:extLst>
          </p:cNvPr>
          <p:cNvSpPr/>
          <p:nvPr/>
        </p:nvSpPr>
        <p:spPr bwMode="auto">
          <a:xfrm>
            <a:off x="402771" y="5480957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R4</a:t>
            </a:r>
          </a:p>
        </p:txBody>
      </p:sp>
      <p:sp>
        <p:nvSpPr>
          <p:cNvPr id="9" name="Magnetic Disk 8">
            <a:extLst>
              <a:ext uri="{FF2B5EF4-FFF2-40B4-BE49-F238E27FC236}">
                <a16:creationId xmlns:a16="http://schemas.microsoft.com/office/drawing/2014/main" id="{C141B006-4E53-A745-AB20-69BDC9E5F139}"/>
              </a:ext>
            </a:extLst>
          </p:cNvPr>
          <p:cNvSpPr/>
          <p:nvPr/>
        </p:nvSpPr>
        <p:spPr bwMode="auto">
          <a:xfrm>
            <a:off x="402771" y="4286248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R3</a:t>
            </a:r>
          </a:p>
        </p:txBody>
      </p:sp>
      <p:sp>
        <p:nvSpPr>
          <p:cNvPr id="10" name="Magnetic Disk 9">
            <a:extLst>
              <a:ext uri="{FF2B5EF4-FFF2-40B4-BE49-F238E27FC236}">
                <a16:creationId xmlns:a16="http://schemas.microsoft.com/office/drawing/2014/main" id="{60FA2041-24ED-1544-9EFF-F64F3BF2B225}"/>
              </a:ext>
            </a:extLst>
          </p:cNvPr>
          <p:cNvSpPr/>
          <p:nvPr/>
        </p:nvSpPr>
        <p:spPr bwMode="auto">
          <a:xfrm>
            <a:off x="402771" y="2955470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R2</a:t>
            </a:r>
          </a:p>
        </p:txBody>
      </p:sp>
      <p:sp>
        <p:nvSpPr>
          <p:cNvPr id="11" name="Magnetic Disk 10">
            <a:extLst>
              <a:ext uri="{FF2B5EF4-FFF2-40B4-BE49-F238E27FC236}">
                <a16:creationId xmlns:a16="http://schemas.microsoft.com/office/drawing/2014/main" id="{6B65F651-1515-A048-BDAC-ADFC10E71931}"/>
              </a:ext>
            </a:extLst>
          </p:cNvPr>
          <p:cNvSpPr/>
          <p:nvPr/>
        </p:nvSpPr>
        <p:spPr bwMode="auto">
          <a:xfrm>
            <a:off x="402771" y="1728106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B75C24-1014-914E-9FD2-773D55566055}"/>
              </a:ext>
            </a:extLst>
          </p:cNvPr>
          <p:cNvSpPr txBox="1"/>
          <p:nvPr/>
        </p:nvSpPr>
        <p:spPr>
          <a:xfrm>
            <a:off x="-76200" y="754771"/>
            <a:ext cx="2797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Partitions of R (Not different relations)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8BD407-1B36-094E-ADD9-4082FCCE8E19}"/>
              </a:ext>
            </a:extLst>
          </p:cNvPr>
          <p:cNvCxnSpPr>
            <a:endCxn id="11" idx="0"/>
          </p:cNvCxnSpPr>
          <p:nvPr/>
        </p:nvCxnSpPr>
        <p:spPr bwMode="auto">
          <a:xfrm flipH="1">
            <a:off x="696685" y="1191016"/>
            <a:ext cx="293914" cy="74573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5036FAB-D9CA-CF4F-887F-B408563FA804}"/>
              </a:ext>
            </a:extLst>
          </p:cNvPr>
          <p:cNvCxnSpPr>
            <a:cxnSpLocks/>
            <a:endCxn id="10" idx="0"/>
          </p:cNvCxnSpPr>
          <p:nvPr/>
        </p:nvCxnSpPr>
        <p:spPr bwMode="auto">
          <a:xfrm flipH="1">
            <a:off x="696685" y="1232415"/>
            <a:ext cx="321130" cy="193169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60E14D7-BBB1-1845-9365-4673FF33495D}"/>
              </a:ext>
            </a:extLst>
          </p:cNvPr>
          <p:cNvSpPr/>
          <p:nvPr/>
        </p:nvSpPr>
        <p:spPr bwMode="auto">
          <a:xfrm>
            <a:off x="6509657" y="1728106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Combine partial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aggregates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367F8C-31B3-2A4B-870B-E837A159D3D2}"/>
              </a:ext>
            </a:extLst>
          </p:cNvPr>
          <p:cNvCxnSpPr>
            <a:cxnSpLocks/>
            <a:stCxn id="2" idx="3"/>
            <a:endCxn id="22" idx="1"/>
          </p:cNvCxnSpPr>
          <p:nvPr/>
        </p:nvCxnSpPr>
        <p:spPr bwMode="auto">
          <a:xfrm>
            <a:off x="3962400" y="2143125"/>
            <a:ext cx="2547257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B1896A1-3B2E-0245-B084-13B18D020B54}"/>
              </a:ext>
            </a:extLst>
          </p:cNvPr>
          <p:cNvSpPr txBox="1"/>
          <p:nvPr/>
        </p:nvSpPr>
        <p:spPr>
          <a:xfrm>
            <a:off x="1012251" y="1439622"/>
            <a:ext cx="8002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(a, 5, ..)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(b, 3, ..)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(a, 4, ..)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18E7218-B440-D040-B5AB-44AFACBEDC9A}"/>
              </a:ext>
            </a:extLst>
          </p:cNvPr>
          <p:cNvSpPr txBox="1"/>
          <p:nvPr/>
        </p:nvSpPr>
        <p:spPr>
          <a:xfrm>
            <a:off x="4035700" y="1401102"/>
            <a:ext cx="800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(a, 9, ..)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(b, 3, ..)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52745E-6C14-8744-B917-BE20F5E6065D}"/>
              </a:ext>
            </a:extLst>
          </p:cNvPr>
          <p:cNvSpPr txBox="1"/>
          <p:nvPr/>
        </p:nvSpPr>
        <p:spPr>
          <a:xfrm>
            <a:off x="4516997" y="2166949"/>
            <a:ext cx="13292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Partial aggregates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B29EA92-B436-BF43-9EE7-36A952927BC8}"/>
              </a:ext>
            </a:extLst>
          </p:cNvPr>
          <p:cNvSpPr/>
          <p:nvPr/>
        </p:nvSpPr>
        <p:spPr bwMode="auto">
          <a:xfrm>
            <a:off x="1839686" y="2955470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R2;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partial aggregates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B4553F1-ACCA-EE43-98D6-B4D36C7A2082}"/>
              </a:ext>
            </a:extLst>
          </p:cNvPr>
          <p:cNvCxnSpPr>
            <a:cxnSpLocks/>
            <a:stCxn id="50" idx="3"/>
            <a:endCxn id="22" idx="1"/>
          </p:cNvCxnSpPr>
          <p:nvPr/>
        </p:nvCxnSpPr>
        <p:spPr bwMode="auto">
          <a:xfrm flipV="1">
            <a:off x="3962400" y="2143125"/>
            <a:ext cx="2547257" cy="12273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6B1219EC-092E-204D-B3AB-E06FA15B6589}"/>
              </a:ext>
            </a:extLst>
          </p:cNvPr>
          <p:cNvSpPr/>
          <p:nvPr/>
        </p:nvSpPr>
        <p:spPr bwMode="auto">
          <a:xfrm>
            <a:off x="1839686" y="4200526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R3;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partial aggregates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438BA03-807F-6A40-8DB3-322F3A5AC562}"/>
              </a:ext>
            </a:extLst>
          </p:cNvPr>
          <p:cNvCxnSpPr>
            <a:cxnSpLocks/>
            <a:stCxn id="57" idx="3"/>
            <a:endCxn id="22" idx="1"/>
          </p:cNvCxnSpPr>
          <p:nvPr/>
        </p:nvCxnSpPr>
        <p:spPr bwMode="auto">
          <a:xfrm flipV="1">
            <a:off x="3962400" y="2143125"/>
            <a:ext cx="2547257" cy="247242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A08321FC-164E-B74F-B713-CF8F73477FB6}"/>
              </a:ext>
            </a:extLst>
          </p:cNvPr>
          <p:cNvSpPr/>
          <p:nvPr/>
        </p:nvSpPr>
        <p:spPr bwMode="auto">
          <a:xfrm>
            <a:off x="1839686" y="5445581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R4;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partial aggregates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F03C263-4473-994C-8884-FB14A7F17640}"/>
              </a:ext>
            </a:extLst>
          </p:cNvPr>
          <p:cNvCxnSpPr>
            <a:cxnSpLocks/>
            <a:stCxn id="60" idx="3"/>
            <a:endCxn id="22" idx="1"/>
          </p:cNvCxnSpPr>
          <p:nvPr/>
        </p:nvCxnSpPr>
        <p:spPr bwMode="auto">
          <a:xfrm flipV="1">
            <a:off x="3962400" y="2143125"/>
            <a:ext cx="2547257" cy="371747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49FEF40-4635-6A48-A56D-3A21F616A2F6}"/>
              </a:ext>
            </a:extLst>
          </p:cNvPr>
          <p:cNvSpPr txBox="1"/>
          <p:nvPr/>
        </p:nvSpPr>
        <p:spPr>
          <a:xfrm>
            <a:off x="5181602" y="4429918"/>
            <a:ext cx="37392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Similarly to how we have seen, ”average” would require sending ”sum” an “count”,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etc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Amount of data transferred low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Requires a proper aggregate/reduce, and small number of groups</a:t>
            </a:r>
          </a:p>
        </p:txBody>
      </p:sp>
    </p:spTree>
    <p:extLst>
      <p:ext uri="{BB962C8B-B14F-4D97-AF65-F5344CB8AC3E}">
        <p14:creationId xmlns:p14="http://schemas.microsoft.com/office/powerpoint/2010/main" val="3322765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8" grpId="0"/>
      <p:bldP spid="45" grpId="0"/>
      <p:bldP spid="12" grpId="0"/>
      <p:bldP spid="50" grpId="0" animBg="1"/>
      <p:bldP spid="57" grpId="0" animBg="1"/>
      <p:bldP spid="60" grpId="0" animBg="1"/>
      <p:bldP spid="2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843642" y="60737"/>
            <a:ext cx="8077200" cy="609600"/>
          </a:xfrm>
        </p:spPr>
        <p:txBody>
          <a:bodyPr/>
          <a:lstStyle/>
          <a:p>
            <a:r>
              <a:rPr lang="en-US" dirty="0">
                <a:latin typeface="Helvetica" charset="0"/>
              </a:rPr>
              <a:t>Scenario 2: Large # of Groups + Reduce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0BDE40-B2FB-5A49-A321-EE33179DE01F}"/>
              </a:ext>
            </a:extLst>
          </p:cNvPr>
          <p:cNvSpPr/>
          <p:nvPr/>
        </p:nvSpPr>
        <p:spPr bwMode="auto">
          <a:xfrm>
            <a:off x="1839686" y="1728106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R1;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partial aggregates</a:t>
            </a:r>
          </a:p>
        </p:txBody>
      </p:sp>
      <p:sp>
        <p:nvSpPr>
          <p:cNvPr id="3" name="Magnetic Disk 2">
            <a:extLst>
              <a:ext uri="{FF2B5EF4-FFF2-40B4-BE49-F238E27FC236}">
                <a16:creationId xmlns:a16="http://schemas.microsoft.com/office/drawing/2014/main" id="{1373F29B-DF03-FA4C-9A11-F11101F92EAB}"/>
              </a:ext>
            </a:extLst>
          </p:cNvPr>
          <p:cNvSpPr/>
          <p:nvPr/>
        </p:nvSpPr>
        <p:spPr bwMode="auto">
          <a:xfrm>
            <a:off x="402771" y="5480957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R4</a:t>
            </a:r>
          </a:p>
        </p:txBody>
      </p:sp>
      <p:sp>
        <p:nvSpPr>
          <p:cNvPr id="9" name="Magnetic Disk 8">
            <a:extLst>
              <a:ext uri="{FF2B5EF4-FFF2-40B4-BE49-F238E27FC236}">
                <a16:creationId xmlns:a16="http://schemas.microsoft.com/office/drawing/2014/main" id="{C141B006-4E53-A745-AB20-69BDC9E5F139}"/>
              </a:ext>
            </a:extLst>
          </p:cNvPr>
          <p:cNvSpPr/>
          <p:nvPr/>
        </p:nvSpPr>
        <p:spPr bwMode="auto">
          <a:xfrm>
            <a:off x="402771" y="4286248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R3</a:t>
            </a:r>
          </a:p>
        </p:txBody>
      </p:sp>
      <p:sp>
        <p:nvSpPr>
          <p:cNvPr id="10" name="Magnetic Disk 9">
            <a:extLst>
              <a:ext uri="{FF2B5EF4-FFF2-40B4-BE49-F238E27FC236}">
                <a16:creationId xmlns:a16="http://schemas.microsoft.com/office/drawing/2014/main" id="{60FA2041-24ED-1544-9EFF-F64F3BF2B225}"/>
              </a:ext>
            </a:extLst>
          </p:cNvPr>
          <p:cNvSpPr/>
          <p:nvPr/>
        </p:nvSpPr>
        <p:spPr bwMode="auto">
          <a:xfrm>
            <a:off x="402771" y="2955470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R2</a:t>
            </a:r>
          </a:p>
        </p:txBody>
      </p:sp>
      <p:sp>
        <p:nvSpPr>
          <p:cNvPr id="11" name="Magnetic Disk 10">
            <a:extLst>
              <a:ext uri="{FF2B5EF4-FFF2-40B4-BE49-F238E27FC236}">
                <a16:creationId xmlns:a16="http://schemas.microsoft.com/office/drawing/2014/main" id="{6B65F651-1515-A048-BDAC-ADFC10E71931}"/>
              </a:ext>
            </a:extLst>
          </p:cNvPr>
          <p:cNvSpPr/>
          <p:nvPr/>
        </p:nvSpPr>
        <p:spPr bwMode="auto">
          <a:xfrm>
            <a:off x="402771" y="1728106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60E14D7-BBB1-1845-9365-4673FF33495D}"/>
              </a:ext>
            </a:extLst>
          </p:cNvPr>
          <p:cNvSpPr/>
          <p:nvPr/>
        </p:nvSpPr>
        <p:spPr bwMode="auto">
          <a:xfrm>
            <a:off x="6509657" y="1728106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Combine partial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aggregates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367F8C-31B3-2A4B-870B-E837A159D3D2}"/>
              </a:ext>
            </a:extLst>
          </p:cNvPr>
          <p:cNvCxnSpPr>
            <a:cxnSpLocks/>
            <a:stCxn id="2" idx="3"/>
            <a:endCxn id="22" idx="1"/>
          </p:cNvCxnSpPr>
          <p:nvPr/>
        </p:nvCxnSpPr>
        <p:spPr bwMode="auto">
          <a:xfrm>
            <a:off x="3962400" y="2143125"/>
            <a:ext cx="2547257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B1896A1-3B2E-0245-B084-13B18D020B54}"/>
              </a:ext>
            </a:extLst>
          </p:cNvPr>
          <p:cNvSpPr txBox="1"/>
          <p:nvPr/>
        </p:nvSpPr>
        <p:spPr>
          <a:xfrm>
            <a:off x="1012251" y="1439622"/>
            <a:ext cx="8002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(a, 5, ..)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(b, 3, ..)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(a, 4, ..)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18E7218-B440-D040-B5AB-44AFACBEDC9A}"/>
              </a:ext>
            </a:extLst>
          </p:cNvPr>
          <p:cNvSpPr txBox="1"/>
          <p:nvPr/>
        </p:nvSpPr>
        <p:spPr>
          <a:xfrm>
            <a:off x="4484914" y="1837311"/>
            <a:ext cx="8002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(a, 9, ..)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B29EA92-B436-BF43-9EE7-36A952927BC8}"/>
              </a:ext>
            </a:extLst>
          </p:cNvPr>
          <p:cNvSpPr/>
          <p:nvPr/>
        </p:nvSpPr>
        <p:spPr bwMode="auto">
          <a:xfrm>
            <a:off x="1839686" y="2955470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R2;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partial aggregates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B1219EC-092E-204D-B3AB-E06FA15B6589}"/>
              </a:ext>
            </a:extLst>
          </p:cNvPr>
          <p:cNvSpPr/>
          <p:nvPr/>
        </p:nvSpPr>
        <p:spPr bwMode="auto">
          <a:xfrm>
            <a:off x="1839686" y="4200526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R3;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partial aggregates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08321FC-164E-B74F-B713-CF8F73477FB6}"/>
              </a:ext>
            </a:extLst>
          </p:cNvPr>
          <p:cNvSpPr/>
          <p:nvPr/>
        </p:nvSpPr>
        <p:spPr bwMode="auto">
          <a:xfrm>
            <a:off x="1839686" y="5445581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R4;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partial aggregates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085CF6F-747B-CF43-BB74-38C6A7BC0805}"/>
              </a:ext>
            </a:extLst>
          </p:cNvPr>
          <p:cNvGrpSpPr/>
          <p:nvPr/>
        </p:nvGrpSpPr>
        <p:grpSpPr>
          <a:xfrm>
            <a:off x="3962400" y="2198264"/>
            <a:ext cx="2547257" cy="3997443"/>
            <a:chOff x="3428999" y="2143125"/>
            <a:chExt cx="3080658" cy="3997443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1DCFB89-47D1-8D44-BE34-1B3A04DA9F9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28999" y="2143125"/>
              <a:ext cx="3080658" cy="119138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0FC3A6B-DB00-B046-A76D-91E155CF27E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28999" y="3334508"/>
              <a:ext cx="3080658" cy="654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1B72DC4-445D-924B-A56A-BE38B72C4BD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28999" y="3334508"/>
              <a:ext cx="3080658" cy="232189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BAFD2BC-AD5D-3F4C-BB1F-0FD17BD3E61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28999" y="3334508"/>
              <a:ext cx="3080658" cy="1150799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27FACE31-45A0-314C-9353-BAB46251944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72540" y="4225964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B00F0AB-23F4-1643-8C09-5243F64EB56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3179FB0D-859E-6044-B1C7-AC9EB7AD2C7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E7D1CD8-5573-9E49-A487-AD0DD1BA493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BD421EA-092B-0243-949C-F8E554FBFE4E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83423" y="5329090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717D8036-8C82-014C-B0B8-12FD520F655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CB0BF2C-0423-DD48-98E0-BFC8467CF9B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6693111-7EE5-8948-97EF-B0BA554EA7B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012996F0-6CB6-A84C-B581-7450A996BD85}"/>
              </a:ext>
            </a:extLst>
          </p:cNvPr>
          <p:cNvSpPr/>
          <p:nvPr/>
        </p:nvSpPr>
        <p:spPr bwMode="auto">
          <a:xfrm>
            <a:off x="6509657" y="2963082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Combine partial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aggregates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D2B002D-4CBD-214A-93A0-3C0C85B27199}"/>
              </a:ext>
            </a:extLst>
          </p:cNvPr>
          <p:cNvSpPr/>
          <p:nvPr/>
        </p:nvSpPr>
        <p:spPr bwMode="auto">
          <a:xfrm>
            <a:off x="6509657" y="4198058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Combine partial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aggregates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9A5D58D-DFB7-B04D-8E6B-DFFBDF075985}"/>
              </a:ext>
            </a:extLst>
          </p:cNvPr>
          <p:cNvSpPr/>
          <p:nvPr/>
        </p:nvSpPr>
        <p:spPr bwMode="auto">
          <a:xfrm>
            <a:off x="6509657" y="5433034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Combine partial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aggregates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78E4DC6-3CFB-2F4C-AEFB-3286A5F59A38}"/>
              </a:ext>
            </a:extLst>
          </p:cNvPr>
          <p:cNvSpPr txBox="1"/>
          <p:nvPr/>
        </p:nvSpPr>
        <p:spPr>
          <a:xfrm>
            <a:off x="4697067" y="2266931"/>
            <a:ext cx="8002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E2F4FF">
                    <a:lumMod val="50000"/>
                  </a:srgbClr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(b, 3, ..)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CE885EF-3852-1548-B97C-6442E9BB366B}"/>
              </a:ext>
            </a:extLst>
          </p:cNvPr>
          <p:cNvCxnSpPr>
            <a:cxnSpLocks/>
            <a:stCxn id="2" idx="3"/>
          </p:cNvCxnSpPr>
          <p:nvPr/>
        </p:nvCxnSpPr>
        <p:spPr bwMode="auto">
          <a:xfrm>
            <a:off x="3962400" y="2143125"/>
            <a:ext cx="2547257" cy="117109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56CA338-F645-BE42-A390-75714D3CBD73}"/>
              </a:ext>
            </a:extLst>
          </p:cNvPr>
          <p:cNvCxnSpPr>
            <a:cxnSpLocks/>
            <a:stCxn id="2" idx="3"/>
          </p:cNvCxnSpPr>
          <p:nvPr/>
        </p:nvCxnSpPr>
        <p:spPr bwMode="auto">
          <a:xfrm>
            <a:off x="3962400" y="2143125"/>
            <a:ext cx="2547257" cy="351327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40D7A5C-D688-7E4C-A5D0-1F0BEDDDE5FF}"/>
              </a:ext>
            </a:extLst>
          </p:cNvPr>
          <p:cNvCxnSpPr>
            <a:cxnSpLocks/>
            <a:stCxn id="2" idx="3"/>
          </p:cNvCxnSpPr>
          <p:nvPr/>
        </p:nvCxnSpPr>
        <p:spPr bwMode="auto">
          <a:xfrm>
            <a:off x="3962400" y="2143125"/>
            <a:ext cx="2547257" cy="23421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55823D8-DE62-8748-9936-78403D6BA2F5}"/>
              </a:ext>
            </a:extLst>
          </p:cNvPr>
          <p:cNvSpPr txBox="1"/>
          <p:nvPr/>
        </p:nvSpPr>
        <p:spPr>
          <a:xfrm>
            <a:off x="4245928" y="948061"/>
            <a:ext cx="2235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Use hashing to redistribute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A0F52B-1BE4-B84F-A780-0F4EF6F23380}"/>
              </a:ext>
            </a:extLst>
          </p:cNvPr>
          <p:cNvSpPr txBox="1"/>
          <p:nvPr/>
        </p:nvSpPr>
        <p:spPr>
          <a:xfrm>
            <a:off x="7778044" y="6400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47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45" grpId="0"/>
      <p:bldP spid="50" grpId="0" animBg="1"/>
      <p:bldP spid="57" grpId="0" animBg="1"/>
      <p:bldP spid="60" grpId="0" animBg="1"/>
      <p:bldP spid="37" grpId="0" animBg="1"/>
      <p:bldP spid="38" grpId="0" animBg="1"/>
      <p:bldP spid="39" grpId="0" animBg="1"/>
      <p:bldP spid="40" grpId="0"/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600"/>
            <a:ext cx="9144000" cy="561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8487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14408" y="240832"/>
            <a:ext cx="8741229" cy="609600"/>
          </a:xfrm>
        </p:spPr>
        <p:txBody>
          <a:bodyPr/>
          <a:lstStyle/>
          <a:p>
            <a:r>
              <a:rPr lang="en-US" dirty="0">
                <a:latin typeface="Helvetica" charset="0"/>
              </a:rPr>
              <a:t>Scenario 3: Large # of Groups + No Reduce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0BDE40-B2FB-5A49-A321-EE33179DE01F}"/>
              </a:ext>
            </a:extLst>
          </p:cNvPr>
          <p:cNvSpPr/>
          <p:nvPr/>
        </p:nvSpPr>
        <p:spPr bwMode="auto">
          <a:xfrm>
            <a:off x="1839686" y="1728106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R1;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Redistribute using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Hashing</a:t>
            </a:r>
          </a:p>
        </p:txBody>
      </p:sp>
      <p:sp>
        <p:nvSpPr>
          <p:cNvPr id="3" name="Magnetic Disk 2">
            <a:extLst>
              <a:ext uri="{FF2B5EF4-FFF2-40B4-BE49-F238E27FC236}">
                <a16:creationId xmlns:a16="http://schemas.microsoft.com/office/drawing/2014/main" id="{1373F29B-DF03-FA4C-9A11-F11101F92EAB}"/>
              </a:ext>
            </a:extLst>
          </p:cNvPr>
          <p:cNvSpPr/>
          <p:nvPr/>
        </p:nvSpPr>
        <p:spPr bwMode="auto">
          <a:xfrm>
            <a:off x="402771" y="5480957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R4</a:t>
            </a:r>
          </a:p>
        </p:txBody>
      </p:sp>
      <p:sp>
        <p:nvSpPr>
          <p:cNvPr id="9" name="Magnetic Disk 8">
            <a:extLst>
              <a:ext uri="{FF2B5EF4-FFF2-40B4-BE49-F238E27FC236}">
                <a16:creationId xmlns:a16="http://schemas.microsoft.com/office/drawing/2014/main" id="{C141B006-4E53-A745-AB20-69BDC9E5F139}"/>
              </a:ext>
            </a:extLst>
          </p:cNvPr>
          <p:cNvSpPr/>
          <p:nvPr/>
        </p:nvSpPr>
        <p:spPr bwMode="auto">
          <a:xfrm>
            <a:off x="402771" y="4286248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R3</a:t>
            </a:r>
          </a:p>
        </p:txBody>
      </p:sp>
      <p:sp>
        <p:nvSpPr>
          <p:cNvPr id="10" name="Magnetic Disk 9">
            <a:extLst>
              <a:ext uri="{FF2B5EF4-FFF2-40B4-BE49-F238E27FC236}">
                <a16:creationId xmlns:a16="http://schemas.microsoft.com/office/drawing/2014/main" id="{60FA2041-24ED-1544-9EFF-F64F3BF2B225}"/>
              </a:ext>
            </a:extLst>
          </p:cNvPr>
          <p:cNvSpPr/>
          <p:nvPr/>
        </p:nvSpPr>
        <p:spPr bwMode="auto">
          <a:xfrm>
            <a:off x="402771" y="2955470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R2</a:t>
            </a:r>
          </a:p>
        </p:txBody>
      </p:sp>
      <p:sp>
        <p:nvSpPr>
          <p:cNvPr id="11" name="Magnetic Disk 10">
            <a:extLst>
              <a:ext uri="{FF2B5EF4-FFF2-40B4-BE49-F238E27FC236}">
                <a16:creationId xmlns:a16="http://schemas.microsoft.com/office/drawing/2014/main" id="{6B65F651-1515-A048-BDAC-ADFC10E71931}"/>
              </a:ext>
            </a:extLst>
          </p:cNvPr>
          <p:cNvSpPr/>
          <p:nvPr/>
        </p:nvSpPr>
        <p:spPr bwMode="auto">
          <a:xfrm>
            <a:off x="402771" y="1728106"/>
            <a:ext cx="587828" cy="625929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60E14D7-BBB1-1845-9365-4673FF33495D}"/>
              </a:ext>
            </a:extLst>
          </p:cNvPr>
          <p:cNvSpPr/>
          <p:nvPr/>
        </p:nvSpPr>
        <p:spPr bwMode="auto">
          <a:xfrm>
            <a:off x="6509657" y="1728106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aggregates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Or reduce functions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367F8C-31B3-2A4B-870B-E837A159D3D2}"/>
              </a:ext>
            </a:extLst>
          </p:cNvPr>
          <p:cNvCxnSpPr>
            <a:cxnSpLocks/>
            <a:stCxn id="2" idx="3"/>
            <a:endCxn id="22" idx="1"/>
          </p:cNvCxnSpPr>
          <p:nvPr/>
        </p:nvCxnSpPr>
        <p:spPr bwMode="auto">
          <a:xfrm>
            <a:off x="3962400" y="2143125"/>
            <a:ext cx="2547257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CB29EA92-B436-BF43-9EE7-36A952927BC8}"/>
              </a:ext>
            </a:extLst>
          </p:cNvPr>
          <p:cNvSpPr/>
          <p:nvPr/>
        </p:nvSpPr>
        <p:spPr bwMode="auto">
          <a:xfrm>
            <a:off x="1839686" y="2955470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R2;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Redistribute using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Hashing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B1219EC-092E-204D-B3AB-E06FA15B6589}"/>
              </a:ext>
            </a:extLst>
          </p:cNvPr>
          <p:cNvSpPr/>
          <p:nvPr/>
        </p:nvSpPr>
        <p:spPr bwMode="auto">
          <a:xfrm>
            <a:off x="1839686" y="4200526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R3;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Redistribute using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Hashing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08321FC-164E-B74F-B713-CF8F73477FB6}"/>
              </a:ext>
            </a:extLst>
          </p:cNvPr>
          <p:cNvSpPr/>
          <p:nvPr/>
        </p:nvSpPr>
        <p:spPr bwMode="auto">
          <a:xfrm>
            <a:off x="1839686" y="5445581"/>
            <a:ext cx="2122714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Group tuples of R4;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Redistribute using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Hashing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085CF6F-747B-CF43-BB74-38C6A7BC0805}"/>
              </a:ext>
            </a:extLst>
          </p:cNvPr>
          <p:cNvGrpSpPr/>
          <p:nvPr/>
        </p:nvGrpSpPr>
        <p:grpSpPr>
          <a:xfrm>
            <a:off x="3962400" y="2198264"/>
            <a:ext cx="2547257" cy="3997443"/>
            <a:chOff x="3428999" y="2143125"/>
            <a:chExt cx="3080658" cy="3997443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1DCFB89-47D1-8D44-BE34-1B3A04DA9F9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28999" y="2143125"/>
              <a:ext cx="3080658" cy="119138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0FC3A6B-DB00-B046-A76D-91E155CF27E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28999" y="3334508"/>
              <a:ext cx="3080658" cy="654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1B72DC4-445D-924B-A56A-BE38B72C4BD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28999" y="3334508"/>
              <a:ext cx="3080658" cy="232189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BAFD2BC-AD5D-3F4C-BB1F-0FD17BD3E61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28999" y="3334508"/>
              <a:ext cx="3080658" cy="1150799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27FACE31-45A0-314C-9353-BAB46251944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72540" y="4225964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B00F0AB-23F4-1643-8C09-5243F64EB56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3179FB0D-859E-6044-B1C7-AC9EB7AD2C7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E7D1CD8-5573-9E49-A487-AD0DD1BA493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72540" y="4521050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BD421EA-092B-0243-949C-F8E554FBFE4E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483423" y="5329090"/>
              <a:ext cx="778330" cy="29508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717D8036-8C82-014C-B0B8-12FD520F655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801216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CB0BF2C-0423-DD48-98E0-BFC8467CF9B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598717" cy="51639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6693111-7EE5-8948-97EF-B0BA554EA7B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483423" y="5624176"/>
              <a:ext cx="707574" cy="30531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012996F0-6CB6-A84C-B581-7450A996BD85}"/>
              </a:ext>
            </a:extLst>
          </p:cNvPr>
          <p:cNvSpPr/>
          <p:nvPr/>
        </p:nvSpPr>
        <p:spPr bwMode="auto">
          <a:xfrm>
            <a:off x="6509657" y="2963082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aggregates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Or reduce functions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D2B002D-4CBD-214A-93A0-3C0C85B27199}"/>
              </a:ext>
            </a:extLst>
          </p:cNvPr>
          <p:cNvSpPr/>
          <p:nvPr/>
        </p:nvSpPr>
        <p:spPr bwMode="auto">
          <a:xfrm>
            <a:off x="6509657" y="4198058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aggregates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Or reduce functions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9A5D58D-DFB7-B04D-8E6B-DFFBDF075985}"/>
              </a:ext>
            </a:extLst>
          </p:cNvPr>
          <p:cNvSpPr/>
          <p:nvPr/>
        </p:nvSpPr>
        <p:spPr bwMode="auto">
          <a:xfrm>
            <a:off x="6509657" y="5433034"/>
            <a:ext cx="2024743" cy="8300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Compute aggregates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Or reduce functions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CE885EF-3852-1548-B97C-6442E9BB366B}"/>
              </a:ext>
            </a:extLst>
          </p:cNvPr>
          <p:cNvCxnSpPr>
            <a:cxnSpLocks/>
            <a:stCxn id="2" idx="3"/>
          </p:cNvCxnSpPr>
          <p:nvPr/>
        </p:nvCxnSpPr>
        <p:spPr bwMode="auto">
          <a:xfrm>
            <a:off x="3962400" y="2143125"/>
            <a:ext cx="2547257" cy="117109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56CA338-F645-BE42-A390-75714D3CBD73}"/>
              </a:ext>
            </a:extLst>
          </p:cNvPr>
          <p:cNvCxnSpPr>
            <a:cxnSpLocks/>
            <a:stCxn id="2" idx="3"/>
          </p:cNvCxnSpPr>
          <p:nvPr/>
        </p:nvCxnSpPr>
        <p:spPr bwMode="auto">
          <a:xfrm>
            <a:off x="3962400" y="2143125"/>
            <a:ext cx="2547257" cy="351327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40D7A5C-D688-7E4C-A5D0-1F0BEDDDE5FF}"/>
              </a:ext>
            </a:extLst>
          </p:cNvPr>
          <p:cNvCxnSpPr>
            <a:cxnSpLocks/>
            <a:stCxn id="2" idx="3"/>
          </p:cNvCxnSpPr>
          <p:nvPr/>
        </p:nvCxnSpPr>
        <p:spPr bwMode="auto">
          <a:xfrm>
            <a:off x="3962400" y="2143125"/>
            <a:ext cx="2547257" cy="23421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55823D8-DE62-8748-9936-78403D6BA2F5}"/>
              </a:ext>
            </a:extLst>
          </p:cNvPr>
          <p:cNvSpPr txBox="1"/>
          <p:nvPr/>
        </p:nvSpPr>
        <p:spPr>
          <a:xfrm>
            <a:off x="2687230" y="902415"/>
            <a:ext cx="4834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ＭＳ Ｐゴシック" charset="0"/>
              </a:rPr>
              <a:t>e.g., if we want to compute “median” or some other complex statistics – no “partial aggregation” possible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A0F52B-1BE4-B84F-A780-0F4EF6F23380}"/>
              </a:ext>
            </a:extLst>
          </p:cNvPr>
          <p:cNvSpPr txBox="1"/>
          <p:nvPr/>
        </p:nvSpPr>
        <p:spPr>
          <a:xfrm>
            <a:off x="7778044" y="6400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90664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 charset="0"/>
                <a:ea typeface="MS Mincho" charset="0"/>
                <a:cs typeface="MS Mincho" charset="0"/>
              </a:rPr>
              <a:t>Other Relational Operations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Monotype Sorts" charset="0"/>
              <a:buNone/>
            </a:pPr>
            <a:r>
              <a:rPr lang="en-US" b="1" dirty="0">
                <a:latin typeface="Helvetica" charset="0"/>
                <a:ea typeface="MS Mincho" charset="0"/>
                <a:cs typeface="MS Mincho" charset="0"/>
              </a:rPr>
              <a:t>Selection </a:t>
            </a:r>
            <a:r>
              <a:rPr lang="en-US" b="1" dirty="0">
                <a:latin typeface="Helvetica" charset="0"/>
                <a:ea typeface="MS Mincho" charset="0"/>
                <a:cs typeface="MS Mincho" charset="0"/>
                <a:sym typeface="Symbol" charset="0"/>
              </a:rPr>
              <a:t></a:t>
            </a:r>
            <a:r>
              <a:rPr lang="en-US" sz="2400" b="1" baseline="-25000" dirty="0">
                <a:latin typeface="Helvetica" charset="0"/>
                <a:ea typeface="MS Mincho" charset="0"/>
                <a:cs typeface="MS Mincho" charset="0"/>
                <a:sym typeface="Symbol" charset="0"/>
              </a:rPr>
              <a:t></a:t>
            </a:r>
            <a:r>
              <a:rPr lang="en-US" b="1" dirty="0">
                <a:latin typeface="Helvetica" charset="0"/>
                <a:ea typeface="MS Mincho" charset="0"/>
                <a:cs typeface="MS Mincho" charset="0"/>
                <a:sym typeface="Symbol" charset="0"/>
              </a:rPr>
              <a:t>(r)</a:t>
            </a:r>
          </a:p>
          <a:p>
            <a:pPr>
              <a:buFont typeface="Monotype Sorts" charset="0"/>
              <a:buNone/>
            </a:pPr>
            <a:endParaRPr lang="en-US" dirty="0">
              <a:latin typeface="Helvetica" charset="0"/>
              <a:ea typeface="MS Mincho" charset="0"/>
              <a:cs typeface="MS Mincho" charset="0"/>
            </a:endParaRPr>
          </a:p>
          <a:p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If </a:t>
            </a:r>
            <a:r>
              <a:rPr lang="en-US" dirty="0">
                <a:latin typeface="Helvetica" charset="0"/>
                <a:ea typeface="MS Mincho" charset="0"/>
                <a:cs typeface="MS Mincho" charset="0"/>
                <a:sym typeface="Symbol" charset="0"/>
              </a:rPr>
              <a:t> </a:t>
            </a:r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is of the form a</a:t>
            </a:r>
            <a:r>
              <a:rPr lang="en-US" sz="2400" baseline="-25000" dirty="0">
                <a:latin typeface="Helvetica" charset="0"/>
                <a:ea typeface="MS Mincho" charset="0"/>
                <a:cs typeface="MS Mincho" charset="0"/>
              </a:rPr>
              <a:t>i </a:t>
            </a:r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= v, where a</a:t>
            </a:r>
            <a:r>
              <a:rPr lang="en-US" sz="2400" baseline="-25000" dirty="0">
                <a:latin typeface="Helvetica" charset="0"/>
                <a:ea typeface="MS Mincho" charset="0"/>
                <a:cs typeface="MS Mincho" charset="0"/>
              </a:rPr>
              <a:t>i</a:t>
            </a:r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 is an attribute and v a value.</a:t>
            </a:r>
          </a:p>
          <a:p>
            <a:pPr lvl="1"/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If r is partitioned on a</a:t>
            </a:r>
            <a:r>
              <a:rPr lang="en-US" sz="2400" baseline="-25000" dirty="0">
                <a:latin typeface="Helvetica" charset="0"/>
                <a:ea typeface="MS Mincho" charset="0"/>
                <a:cs typeface="MS Mincho" charset="0"/>
              </a:rPr>
              <a:t>i</a:t>
            </a:r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 the selection is performed at a single processor.</a:t>
            </a:r>
          </a:p>
          <a:p>
            <a:pPr lvl="1"/>
            <a:endParaRPr lang="en-US" dirty="0">
              <a:latin typeface="Helvetica" charset="0"/>
              <a:ea typeface="MS Mincho" charset="0"/>
              <a:cs typeface="MS Mincho" charset="0"/>
            </a:endParaRPr>
          </a:p>
          <a:p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If </a:t>
            </a:r>
            <a:r>
              <a:rPr lang="en-US" dirty="0">
                <a:latin typeface="Helvetica" charset="0"/>
                <a:ea typeface="MS Mincho" charset="0"/>
                <a:cs typeface="MS Mincho" charset="0"/>
                <a:sym typeface="Symbol" charset="0"/>
              </a:rPr>
              <a:t></a:t>
            </a:r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 is of the form l &lt;= a</a:t>
            </a:r>
            <a:r>
              <a:rPr lang="en-US" sz="2000" baseline="-25000" dirty="0">
                <a:latin typeface="Helvetica" charset="0"/>
                <a:ea typeface="MS Mincho" charset="0"/>
                <a:cs typeface="MS Mincho" charset="0"/>
              </a:rPr>
              <a:t>i</a:t>
            </a:r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 &lt;= u  (i.e., </a:t>
            </a:r>
            <a:r>
              <a:rPr lang="en-US" dirty="0">
                <a:latin typeface="Helvetica" charset="0"/>
                <a:ea typeface="MS Mincho" charset="0"/>
                <a:cs typeface="MS Mincho" charset="0"/>
                <a:sym typeface="Symbol" charset="0"/>
              </a:rPr>
              <a:t></a:t>
            </a:r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 is a range selection) and the relation has been range-partitioned on a</a:t>
            </a:r>
            <a:r>
              <a:rPr lang="en-US" sz="2400" baseline="-25000" dirty="0">
                <a:latin typeface="Helvetica" charset="0"/>
                <a:ea typeface="MS Mincho" charset="0"/>
                <a:cs typeface="MS Mincho" charset="0"/>
              </a:rPr>
              <a:t>i</a:t>
            </a:r>
          </a:p>
          <a:p>
            <a:endParaRPr lang="en-US" dirty="0">
              <a:latin typeface="Helvetica" charset="0"/>
              <a:ea typeface="MS Mincho" charset="0"/>
              <a:cs typeface="MS Mincho" charset="0"/>
            </a:endParaRPr>
          </a:p>
          <a:p>
            <a:pPr lvl="1"/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Selection is performed at each processor whose partition overlaps with the specified range of values.</a:t>
            </a:r>
          </a:p>
          <a:p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In all other cases: the selection is performed in parallel at all the processors.</a:t>
            </a:r>
            <a:br>
              <a:rPr lang="en-US" dirty="0">
                <a:latin typeface="Helvetica" charset="0"/>
                <a:ea typeface="MS Mincho" charset="0"/>
                <a:cs typeface="MS Mincho" charset="0"/>
              </a:rPr>
            </a:br>
            <a:endParaRPr lang="en-US" dirty="0">
              <a:latin typeface="Helvetica" charset="0"/>
              <a:cs typeface="Courier New" charset="0"/>
            </a:endParaRPr>
          </a:p>
          <a:p>
            <a:endParaRPr lang="en-US" dirty="0"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87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 charset="0"/>
                <a:ea typeface="MS Mincho" charset="0"/>
                <a:cs typeface="MS Mincho" charset="0"/>
              </a:rPr>
              <a:t>Other Relational Operations (Cont.)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latin typeface="Helvetica" charset="0"/>
                <a:ea typeface="MS Mincho" charset="0"/>
                <a:cs typeface="MS Mincho" charset="0"/>
              </a:rPr>
              <a:t>Duplicate elimination</a:t>
            </a:r>
          </a:p>
          <a:p>
            <a:pPr lvl="1"/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Perform by using either of the parallel sort techniques</a:t>
            </a:r>
          </a:p>
          <a:p>
            <a:pPr lvl="2"/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 eliminate duplicates as soon as they are found during sorting.</a:t>
            </a:r>
          </a:p>
          <a:p>
            <a:pPr lvl="1"/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Can also partition the tuples (using either range- or hash- partitioning) and perform duplicate elimination locally at each processor.</a:t>
            </a:r>
            <a:br>
              <a:rPr lang="en-US" dirty="0">
                <a:latin typeface="Helvetica" charset="0"/>
                <a:ea typeface="MS Mincho" charset="0"/>
                <a:cs typeface="MS Mincho" charset="0"/>
              </a:rPr>
            </a:br>
            <a:endParaRPr lang="en-US" dirty="0">
              <a:latin typeface="Helvetica" charset="0"/>
              <a:ea typeface="MS Mincho" charset="0"/>
              <a:cs typeface="MS Mincho" charset="0"/>
            </a:endParaRPr>
          </a:p>
          <a:p>
            <a:r>
              <a:rPr lang="en-US" b="1" dirty="0">
                <a:latin typeface="Helvetica" charset="0"/>
                <a:ea typeface="MS Mincho" charset="0"/>
                <a:cs typeface="MS Mincho" charset="0"/>
              </a:rPr>
              <a:t>Projection</a:t>
            </a:r>
          </a:p>
          <a:p>
            <a:pPr lvl="1"/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Projection without duplicate elimination can be performed as tuples are read in from disk in parallel.</a:t>
            </a:r>
          </a:p>
          <a:p>
            <a:pPr lvl="1"/>
            <a:r>
              <a:rPr lang="en-US" dirty="0">
                <a:latin typeface="Helvetica" charset="0"/>
                <a:ea typeface="MS Mincho" charset="0"/>
                <a:cs typeface="MS Mincho" charset="0"/>
              </a:rPr>
              <a:t>If duplicate elimination is required, any of the above duplicate elimination techniques can be used.</a:t>
            </a:r>
            <a:br>
              <a:rPr lang="en-US" dirty="0">
                <a:latin typeface="Helvetica" charset="0"/>
                <a:ea typeface="MS Mincho" charset="0"/>
                <a:cs typeface="MS Mincho" charset="0"/>
              </a:rPr>
            </a:br>
            <a:endParaRPr lang="en-US" dirty="0">
              <a:latin typeface="Helvetica" charset="0"/>
              <a:ea typeface="ＭＳ Ｐゴシック" charset="0"/>
              <a:cs typeface="Courier New" charset="0"/>
            </a:endParaRPr>
          </a:p>
          <a:p>
            <a:endParaRPr lang="en-US" dirty="0">
              <a:latin typeface="Helvetica" charset="0"/>
              <a:ea typeface="MS Mincho" charset="0"/>
              <a:cs typeface="MS Minch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792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9709-6504-4DC1-97DC-128E2F05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motivating scenarios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E4EC8-FCF8-4F26-9684-E89BFAB45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601209" cy="3888603"/>
          </a:xfrm>
        </p:spPr>
        <p:txBody>
          <a:bodyPr/>
          <a:lstStyle/>
          <a:p>
            <a:r>
              <a:rPr lang="en-IN" dirty="0"/>
              <a:t>Deciding what to show a user in a social network, or news aggregator</a:t>
            </a:r>
          </a:p>
          <a:p>
            <a:r>
              <a:rPr lang="en-IN" sz="2000" dirty="0"/>
              <a:t>Advertising on the Web or Mobile</a:t>
            </a:r>
          </a:p>
          <a:p>
            <a:r>
              <a:rPr lang="en-IN" dirty="0" err="1"/>
              <a:t>Analyzing</a:t>
            </a:r>
            <a:r>
              <a:rPr lang="en-IN" dirty="0"/>
              <a:t> user </a:t>
            </a:r>
            <a:r>
              <a:rPr lang="en-IN" dirty="0" err="1"/>
              <a:t>behavior</a:t>
            </a:r>
            <a:r>
              <a:rPr lang="en-IN" dirty="0"/>
              <a:t> on web sites to optimize or increase engagement</a:t>
            </a:r>
          </a:p>
          <a:p>
            <a:r>
              <a:rPr lang="en-IN" dirty="0" err="1"/>
              <a:t>Analyzing</a:t>
            </a:r>
            <a:r>
              <a:rPr lang="en-IN" dirty="0"/>
              <a:t> large numbers of images and building search indexes on them</a:t>
            </a:r>
          </a:p>
          <a:p>
            <a:r>
              <a:rPr lang="en-IN" dirty="0"/>
              <a:t>Text analytics for topic modelling, summarization, …</a:t>
            </a:r>
          </a:p>
          <a:p>
            <a:r>
              <a:rPr lang="en-IN" dirty="0"/>
              <a:t>Internet of things…</a:t>
            </a:r>
          </a:p>
          <a:p>
            <a:r>
              <a:rPr lang="en-IN" dirty="0"/>
              <a:t>And many many others…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40362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9709-6504-4DC1-97DC-128E2F05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Two Primary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E4EC8-FCF8-4F26-9684-E89BFAB45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601209" cy="4698796"/>
          </a:xfrm>
        </p:spPr>
        <p:txBody>
          <a:bodyPr/>
          <a:lstStyle/>
          <a:p>
            <a:r>
              <a:rPr lang="en-IN" dirty="0"/>
              <a:t>OLTP-like</a:t>
            </a:r>
          </a:p>
          <a:p>
            <a:pPr lvl="1"/>
            <a:r>
              <a:rPr lang="en-IN" sz="1600" dirty="0"/>
              <a:t>Simple queries, but lots of updates</a:t>
            </a:r>
          </a:p>
          <a:p>
            <a:pPr lvl="1"/>
            <a:r>
              <a:rPr lang="en-IN" sz="1600" dirty="0"/>
              <a:t>Need to support distributed users</a:t>
            </a:r>
          </a:p>
          <a:p>
            <a:pPr lvl="1"/>
            <a:r>
              <a:rPr lang="en-IN" sz="1600" dirty="0"/>
              <a:t>Need to support non-relational data (e.g., graphs, JSONs)</a:t>
            </a:r>
          </a:p>
          <a:p>
            <a:pPr lvl="1"/>
            <a:r>
              <a:rPr lang="en-IN" sz="1600" dirty="0"/>
              <a:t>Need to scale fast (10 users to 10s of Millions of Users)</a:t>
            </a:r>
          </a:p>
          <a:p>
            <a:pPr lvl="1"/>
            <a:r>
              <a:rPr lang="en-IN" sz="1600" dirty="0"/>
              <a:t>Need to work well in 3-tier Web Apps</a:t>
            </a:r>
          </a:p>
          <a:p>
            <a:pPr lvl="1"/>
            <a:r>
              <a:rPr lang="en-IN" sz="1600" dirty="0"/>
              <a:t>Need to support fast schema changes</a:t>
            </a:r>
          </a:p>
          <a:p>
            <a:pPr lvl="1"/>
            <a:endParaRPr lang="en-IN" sz="1600" dirty="0"/>
          </a:p>
          <a:p>
            <a:r>
              <a:rPr lang="en-IN" dirty="0"/>
              <a:t>OLAP-like</a:t>
            </a:r>
          </a:p>
          <a:p>
            <a:pPr lvl="1"/>
            <a:r>
              <a:rPr lang="en-IN" sz="1600" dirty="0"/>
              <a:t>Complex analysis on large volumes of data</a:t>
            </a:r>
          </a:p>
          <a:p>
            <a:pPr lvl="1"/>
            <a:r>
              <a:rPr lang="en-IN" sz="1600" dirty="0"/>
              <a:t>Often no “real-time” component, and no updates</a:t>
            </a:r>
          </a:p>
          <a:p>
            <a:pPr lvl="1"/>
            <a:r>
              <a:rPr lang="en-IN" sz="1600" dirty="0"/>
              <a:t>Mostly non-relational data (images, webpages, text, etc)</a:t>
            </a:r>
          </a:p>
          <a:p>
            <a:pPr lvl="1"/>
            <a:r>
              <a:rPr lang="en-IN" sz="1600" dirty="0"/>
              <a:t>Tasks often procedural in nature (analyse webpages for searching, data cleaning, ML)</a:t>
            </a:r>
          </a:p>
        </p:txBody>
      </p:sp>
    </p:spTree>
    <p:extLst>
      <p:ext uri="{BB962C8B-B14F-4D97-AF65-F5344CB8AC3E}">
        <p14:creationId xmlns:p14="http://schemas.microsoft.com/office/powerpoint/2010/main" val="341688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9709-6504-4DC1-97DC-128E2F05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/>
              <a:t>Why (Parallel) Databases Don’t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E4EC8-FCF8-4F26-9684-E89BFAB45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02497"/>
            <a:ext cx="7990639" cy="5045640"/>
          </a:xfrm>
        </p:spPr>
        <p:txBody>
          <a:bodyPr/>
          <a:lstStyle/>
          <a:p>
            <a:pPr>
              <a:spcAft>
                <a:spcPts val="200"/>
              </a:spcAft>
            </a:pPr>
            <a:r>
              <a:rPr lang="en-IN" sz="1800" dirty="0"/>
              <a:t>The data is often not relational in nature</a:t>
            </a:r>
          </a:p>
          <a:p>
            <a:pPr lvl="1">
              <a:spcAft>
                <a:spcPts val="200"/>
              </a:spcAft>
            </a:pPr>
            <a:r>
              <a:rPr lang="en-IN" sz="1400" dirty="0"/>
              <a:t>E.g., images, text, graphs</a:t>
            </a:r>
          </a:p>
          <a:p>
            <a:pPr>
              <a:spcAft>
                <a:spcPts val="200"/>
              </a:spcAft>
            </a:pPr>
            <a:r>
              <a:rPr lang="en-IN" sz="1800" dirty="0"/>
              <a:t>The analysis/queries are not relational in nature</a:t>
            </a:r>
          </a:p>
          <a:p>
            <a:pPr lvl="1">
              <a:spcAft>
                <a:spcPts val="200"/>
              </a:spcAft>
            </a:pPr>
            <a:r>
              <a:rPr lang="en-IN" sz="1400" dirty="0"/>
              <a:t>E.g., Image Analysis, Text Analytics, Natural Language Processing, Web Analytics, Social Network Analysis, Machine Learning, etc.</a:t>
            </a:r>
          </a:p>
          <a:p>
            <a:pPr lvl="1">
              <a:spcAft>
                <a:spcPts val="200"/>
              </a:spcAft>
            </a:pPr>
            <a:r>
              <a:rPr lang="en-IN" sz="1400" dirty="0"/>
              <a:t>Databases don’t really have constructs to support this </a:t>
            </a:r>
          </a:p>
          <a:p>
            <a:pPr lvl="2">
              <a:spcAft>
                <a:spcPts val="200"/>
              </a:spcAft>
            </a:pPr>
            <a:r>
              <a:rPr lang="en-IN" sz="1100" dirty="0"/>
              <a:t>User-defined functions can help to some extent</a:t>
            </a:r>
          </a:p>
          <a:p>
            <a:pPr lvl="1">
              <a:spcAft>
                <a:spcPts val="200"/>
              </a:spcAft>
            </a:pPr>
            <a:r>
              <a:rPr lang="en-IN" sz="1400" dirty="0"/>
              <a:t>Need to interleave relational-like operations with non-relational (e.g., data cleaning, etc.)</a:t>
            </a:r>
          </a:p>
          <a:p>
            <a:pPr lvl="1">
              <a:spcAft>
                <a:spcPts val="200"/>
              </a:spcAft>
            </a:pPr>
            <a:r>
              <a:rPr lang="en-IN" sz="1400" dirty="0"/>
              <a:t>Domain users are more used to procedural languages</a:t>
            </a:r>
          </a:p>
          <a:p>
            <a:pPr>
              <a:spcAft>
                <a:spcPts val="200"/>
              </a:spcAft>
            </a:pPr>
            <a:r>
              <a:rPr lang="en-IN" sz="1800" dirty="0"/>
              <a:t>The operations are often one-time</a:t>
            </a:r>
          </a:p>
          <a:p>
            <a:pPr lvl="1">
              <a:spcAft>
                <a:spcPts val="200"/>
              </a:spcAft>
            </a:pPr>
            <a:r>
              <a:rPr lang="en-IN" sz="1400" dirty="0"/>
              <a:t>Only need to analyse images once in a while to create a “deep learning” model</a:t>
            </a:r>
          </a:p>
          <a:p>
            <a:pPr lvl="1">
              <a:spcAft>
                <a:spcPts val="200"/>
              </a:spcAft>
            </a:pPr>
            <a:r>
              <a:rPr lang="en-IN" sz="1400" dirty="0"/>
              <a:t>Databases are really better suited for repeated analysis of the data</a:t>
            </a:r>
          </a:p>
          <a:p>
            <a:pPr>
              <a:spcAft>
                <a:spcPts val="200"/>
              </a:spcAft>
            </a:pPr>
            <a:endParaRPr lang="en-IN" sz="100" dirty="0"/>
          </a:p>
          <a:p>
            <a:pPr>
              <a:spcAft>
                <a:spcPts val="200"/>
              </a:spcAft>
            </a:pPr>
            <a:r>
              <a:rPr lang="en-IN" sz="1800" dirty="0"/>
              <a:t>Much of the analysis not time-sensitive</a:t>
            </a:r>
          </a:p>
          <a:p>
            <a:pPr>
              <a:spcAft>
                <a:spcPts val="200"/>
              </a:spcAft>
            </a:pPr>
            <a:r>
              <a:rPr lang="en-IN" sz="1800" dirty="0"/>
              <a:t>Parallel databases too expensive given the data volumes</a:t>
            </a:r>
          </a:p>
          <a:p>
            <a:pPr lvl="1">
              <a:spcAft>
                <a:spcPts val="200"/>
              </a:spcAft>
            </a:pPr>
            <a:r>
              <a:rPr lang="en-IN" sz="1600" dirty="0"/>
              <a:t>Were designed for large enterprises, with typically big budgets</a:t>
            </a:r>
          </a:p>
          <a:p>
            <a:pPr marL="0" indent="0">
              <a:spcAft>
                <a:spcPts val="200"/>
              </a:spcAft>
              <a:buNone/>
            </a:pPr>
            <a:endParaRPr lang="en-IN" sz="100" dirty="0"/>
          </a:p>
          <a:p>
            <a:pPr>
              <a:spcAft>
                <a:spcPts val="200"/>
              </a:spcAft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496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b-book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CCCC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E2E2"/>
      </a:accent5>
      <a:accent6>
        <a:srgbClr val="B9B900"/>
      </a:accent6>
      <a:hlink>
        <a:srgbClr val="FF9900"/>
      </a:hlink>
      <a:folHlink>
        <a:srgbClr val="FF9933"/>
      </a:folHlink>
    </a:clrScheme>
    <a:fontScheme name="db-book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db-book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-book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-book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1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1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C:\apps\Microsoft Office\Templates\Presentations\db-book.pot</Template>
  <TotalTime>67044</TotalTime>
  <Words>5538</Words>
  <Application>Microsoft Macintosh PowerPoint</Application>
  <PresentationFormat>On-screen Show (4:3)</PresentationFormat>
  <Paragraphs>872</Paragraphs>
  <Slides>62</Slides>
  <Notes>40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80" baseType="lpstr">
      <vt:lpstr>Arial</vt:lpstr>
      <vt:lpstr>Calibri</vt:lpstr>
      <vt:lpstr>Helvetica</vt:lpstr>
      <vt:lpstr>Lucida Sans Unicode</vt:lpstr>
      <vt:lpstr>Menlo</vt:lpstr>
      <vt:lpstr>Monotype Sorts</vt:lpstr>
      <vt:lpstr>Times New Roman</vt:lpstr>
      <vt:lpstr>Verdana</vt:lpstr>
      <vt:lpstr>Webdings</vt:lpstr>
      <vt:lpstr>Wingdings</vt:lpstr>
      <vt:lpstr>Wingdings 2</vt:lpstr>
      <vt:lpstr>Wingdings 3</vt:lpstr>
      <vt:lpstr>db-book</vt:lpstr>
      <vt:lpstr>Concourse</vt:lpstr>
      <vt:lpstr>2_db-5-grey</vt:lpstr>
      <vt:lpstr>4_db-5-grey</vt:lpstr>
      <vt:lpstr>1_db-5-grey</vt:lpstr>
      <vt:lpstr>Clip</vt:lpstr>
      <vt:lpstr>CMSC424: Database Design  Module: NoSQL; Big Data Systems</vt:lpstr>
      <vt:lpstr>NoSQL and Big Data Systems: Motivation</vt:lpstr>
      <vt:lpstr>RDBMS: Application Scenarios</vt:lpstr>
      <vt:lpstr>RDBMS Evolution</vt:lpstr>
      <vt:lpstr>NoSQL + Big Data Systems: Motivation</vt:lpstr>
      <vt:lpstr>PowerPoint Presentation</vt:lpstr>
      <vt:lpstr>Some motivating scenarios</vt:lpstr>
      <vt:lpstr>Two Primary Use Cases</vt:lpstr>
      <vt:lpstr>Why (Parallel) Databases Don’t Work</vt:lpstr>
      <vt:lpstr>Parallel and Distributed Architectures</vt:lpstr>
      <vt:lpstr>Parallel Architectures</vt:lpstr>
      <vt:lpstr>Parallel Architectures</vt:lpstr>
      <vt:lpstr>Parallel Architectures</vt:lpstr>
      <vt:lpstr>Parallel Systems</vt:lpstr>
      <vt:lpstr>Speed-Up and Scale-Up</vt:lpstr>
      <vt:lpstr>Factors Limiting Speedup and Scaleup</vt:lpstr>
      <vt:lpstr>What about “Distributed” Systems?</vt:lpstr>
      <vt:lpstr>CMSC424: Database Design  Module: NoSQL; Big Data Systems</vt:lpstr>
      <vt:lpstr>Parallel or Distributed Systems</vt:lpstr>
      <vt:lpstr>Data Partitioning</vt:lpstr>
      <vt:lpstr>Data Replication</vt:lpstr>
      <vt:lpstr>Data Sharding + Replication</vt:lpstr>
      <vt:lpstr>Failures</vt:lpstr>
      <vt:lpstr>CMSC424: Database Design  Module: NoSQL; Big Data Systems</vt:lpstr>
      <vt:lpstr>Two Primary Use Cases</vt:lpstr>
      <vt:lpstr>Examples of Systems</vt:lpstr>
      <vt:lpstr>What We Will Cover</vt:lpstr>
      <vt:lpstr>CMSC424: Database Design  Module: NoSQL; Big Data Systems</vt:lpstr>
      <vt:lpstr>Big Data; Storage Systems</vt:lpstr>
      <vt:lpstr>The MapReduce Paradigm</vt:lpstr>
      <vt:lpstr>MapReduce Framework</vt:lpstr>
      <vt:lpstr>MapReduce Framework</vt:lpstr>
      <vt:lpstr>Word Count Example</vt:lpstr>
      <vt:lpstr>MapReduce Framework: Word Count</vt:lpstr>
      <vt:lpstr>More Efficient Word Count</vt:lpstr>
      <vt:lpstr>Hadoop MapReduce</vt:lpstr>
      <vt:lpstr>Summary</vt:lpstr>
      <vt:lpstr>CMSC424: Database Design  Module: NoSQL; Big Data Systems</vt:lpstr>
      <vt:lpstr>Apache Spark</vt:lpstr>
      <vt:lpstr>Spark</vt:lpstr>
      <vt:lpstr>Resilient Distributed Dataset (RDD)</vt:lpstr>
      <vt:lpstr>Spark</vt:lpstr>
      <vt:lpstr>Example Spark Program</vt:lpstr>
      <vt:lpstr>Spark</vt:lpstr>
      <vt:lpstr>RDD Operations</vt:lpstr>
      <vt:lpstr>Dataframes Example</vt:lpstr>
      <vt:lpstr>Summary</vt:lpstr>
      <vt:lpstr>CMSC424: Database Design  Module: NoSQL; Big Data Systems</vt:lpstr>
      <vt:lpstr>Parallelizing Operations</vt:lpstr>
      <vt:lpstr>Setup</vt:lpstr>
      <vt:lpstr>Parallel Sort</vt:lpstr>
      <vt:lpstr>Parallel Sort</vt:lpstr>
      <vt:lpstr>Parallel Join</vt:lpstr>
      <vt:lpstr>Hash-based Parallel Join</vt:lpstr>
      <vt:lpstr>Fragment-and-Replicate Join</vt:lpstr>
      <vt:lpstr>Asymmetric Fragment and Replicate</vt:lpstr>
      <vt:lpstr>Grouping/Aggregation</vt:lpstr>
      <vt:lpstr>Scenario 1: Small # of Groups + Reduce</vt:lpstr>
      <vt:lpstr>Scenario 2: Large # of Groups + Reduce</vt:lpstr>
      <vt:lpstr>Scenario 3: Large # of Groups + No Reduce</vt:lpstr>
      <vt:lpstr>Other Relational Operations</vt:lpstr>
      <vt:lpstr>Other Relational Operations (Cont.)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7:  Relational Database Design</dc:title>
  <dc:creator>Marilyn Turnamian</dc:creator>
  <cp:lastModifiedBy>Amol Deshpande</cp:lastModifiedBy>
  <cp:revision>531</cp:revision>
  <cp:lastPrinted>1999-06-28T19:27:31Z</cp:lastPrinted>
  <dcterms:created xsi:type="dcterms:W3CDTF">2012-05-08T13:56:29Z</dcterms:created>
  <dcterms:modified xsi:type="dcterms:W3CDTF">2021-11-10T15:00:51Z</dcterms:modified>
</cp:coreProperties>
</file>

<file path=docProps/thumbnail.jpeg>
</file>